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6858000" type="screen4x3"/>
  <p:notesSz cx="6858000" cy="9144000"/>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4676" autoAdjust="0"/>
  </p:normalViewPr>
  <p:slideViewPr>
    <p:cSldViewPr>
      <p:cViewPr varScale="1">
        <p:scale>
          <a:sx n="70" d="100"/>
          <a:sy n="70" d="100"/>
        </p:scale>
        <p:origin x="1386" y="7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0" y="3200400"/>
            <a:ext cx="7543800" cy="1524000"/>
          </a:xfrm>
        </p:spPr>
        <p:txBody>
          <a:bodyPr>
            <a:noAutofit/>
          </a:bodyPr>
          <a:lstStyle>
            <a:lvl1pPr>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762000" y="4724400"/>
            <a:ext cx="6858000" cy="990600"/>
          </a:xfrm>
        </p:spPr>
        <p:txBody>
          <a:bodyPr anchor="t" anchorCtr="0">
            <a:normAutofit/>
          </a:bodyPr>
          <a:lstStyle>
            <a:lvl1pPr marL="0" indent="0" algn="l">
              <a:buNone/>
              <a:defRPr sz="2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8F1DCE9-958E-4EC3-BFAA-93A16C153BB8}" type="datetimeFigureOut">
              <a:rPr lang="en-US" smtClean="0"/>
              <a:t>2016-02-11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BE3571-7C00-4E4D-B57B-ED73BC35D26F}" type="slidenum">
              <a:rPr lang="en-US" smtClean="0"/>
              <a:t>‹#›</a:t>
            </a:fld>
            <a:endParaRPr lang="en-US"/>
          </a:p>
        </p:txBody>
      </p:sp>
      <p:sp>
        <p:nvSpPr>
          <p:cNvPr id="7" name="Rectangle 6"/>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4400" y="685800"/>
            <a:ext cx="7239000" cy="38862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F1DCE9-958E-4EC3-BFAA-93A16C153BB8}" type="datetimeFigureOut">
              <a:rPr lang="en-US" smtClean="0"/>
              <a:t>2016-02-11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BE3571-7C00-4E4D-B57B-ED73BC35D26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2000" y="685801"/>
            <a:ext cx="1828800" cy="5410199"/>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90800" y="685801"/>
            <a:ext cx="5715000" cy="48768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F1DCE9-958E-4EC3-BFAA-93A16C153BB8}" type="datetimeFigureOut">
              <a:rPr lang="en-US" smtClean="0"/>
              <a:t>2016-02-11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BE3571-7C00-4E4D-B57B-ED73BC35D26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F1DCE9-958E-4EC3-BFAA-93A16C153BB8}" type="datetimeFigureOut">
              <a:rPr lang="en-US" smtClean="0"/>
              <a:t>2016-02-11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BE3571-7C00-4E4D-B57B-ED73BC35D26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2000" y="3276600"/>
            <a:ext cx="7543800" cy="1676400"/>
          </a:xfrm>
        </p:spPr>
        <p:txBody>
          <a:bodyPr anchor="b" anchorCtr="0"/>
          <a:lstStyle>
            <a:lvl1pPr algn="l">
              <a:defRPr sz="54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62000" y="4953000"/>
            <a:ext cx="6858000" cy="914400"/>
          </a:xfrm>
        </p:spPr>
        <p:txBody>
          <a:bodyPr anchor="t" anchorCtr="0">
            <a:normAutofit/>
          </a:bodyPr>
          <a:lstStyle>
            <a:lvl1pPr marL="0" indent="0">
              <a:buNone/>
              <a:defRPr sz="2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8F1DCE9-958E-4EC3-BFAA-93A16C153BB8}" type="datetimeFigureOut">
              <a:rPr lang="en-US" smtClean="0"/>
              <a:t>2016-02-11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BE3571-7C00-4E4D-B57B-ED73BC35D26F}" type="slidenum">
              <a:rPr lang="en-US" smtClean="0"/>
              <a:t>‹#›</a:t>
            </a:fld>
            <a:endParaRPr lang="en-US"/>
          </a:p>
        </p:txBody>
      </p:sp>
      <p:sp>
        <p:nvSpPr>
          <p:cNvPr id="8" name="Rectangle 7"/>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620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8F1DCE9-958E-4EC3-BFAA-93A16C153BB8}" type="datetimeFigureOut">
              <a:rPr lang="en-US" smtClean="0"/>
              <a:t>2016-02-11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BE3571-7C00-4E4D-B57B-ED73BC35D26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7589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7589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1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1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8F1DCE9-958E-4EC3-BFAA-93A16C153BB8}" type="datetimeFigureOut">
              <a:rPr lang="en-US" smtClean="0"/>
              <a:t>2016-02-11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BE3571-7C00-4E4D-B57B-ED73BC35D26F}" type="slidenum">
              <a:rPr lang="en-US" smtClean="0"/>
              <a:t>‹#›</a:t>
            </a:fld>
            <a:endParaRPr lang="en-US"/>
          </a:p>
        </p:txBody>
      </p:sp>
      <p:cxnSp>
        <p:nvCxnSpPr>
          <p:cNvPr id="11" name="Straight Connector 10"/>
          <p:cNvCxnSpPr/>
          <p:nvPr/>
        </p:nvCxnSpPr>
        <p:spPr>
          <a:xfrm>
            <a:off x="7589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6451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8F1DCE9-958E-4EC3-BFAA-93A16C153BB8}" type="datetimeFigureOut">
              <a:rPr lang="en-US" smtClean="0"/>
              <a:t>2016-02-11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BE3571-7C00-4E4D-B57B-ED73BC35D26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F1DCE9-958E-4EC3-BFAA-93A16C153BB8}" type="datetimeFigureOut">
              <a:rPr lang="en-US" smtClean="0"/>
              <a:t>2016-02-11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BE3571-7C00-4E4D-B57B-ED73BC35D26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0"/>
            <a:ext cx="6784848" cy="1600200"/>
          </a:xfrm>
        </p:spPr>
        <p:txBody>
          <a:bodyPr anchor="b">
            <a:normAutofit/>
          </a:bodyPr>
          <a:lstStyle>
            <a:lvl1pPr algn="l">
              <a:defRPr sz="5400" b="0"/>
            </a:lvl1pPr>
          </a:lstStyle>
          <a:p>
            <a:r>
              <a:rPr lang="en-US" smtClean="0"/>
              <a:t>Click to edit Master title style</a:t>
            </a:r>
            <a:endParaRPr lang="en-US"/>
          </a:p>
        </p:txBody>
      </p:sp>
      <p:sp>
        <p:nvSpPr>
          <p:cNvPr id="3" name="Content Placeholder 2"/>
          <p:cNvSpPr>
            <a:spLocks noGrp="1"/>
          </p:cNvSpPr>
          <p:nvPr>
            <p:ph idx="1"/>
          </p:nvPr>
        </p:nvSpPr>
        <p:spPr>
          <a:xfrm>
            <a:off x="3710866" y="457200"/>
            <a:ext cx="4594934" cy="4114799"/>
          </a:xfr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62001" y="457200"/>
            <a:ext cx="2673657" cy="4114800"/>
          </a:xfrm>
        </p:spPr>
        <p:txBody>
          <a:bodyPr>
            <a:normAutofit/>
          </a:bodyPr>
          <a:lstStyle>
            <a:lvl1pPr marL="0" indent="0">
              <a:buNone/>
              <a:defRPr sz="21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8F1DCE9-958E-4EC3-BFAA-93A16C153BB8}" type="datetimeFigureOut">
              <a:rPr lang="en-US" smtClean="0"/>
              <a:t>2016-02-11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BE3571-7C00-4E4D-B57B-ED73BC35D26F}" type="slidenum">
              <a:rPr lang="en-US" smtClean="0"/>
              <a:t>‹#›</a:t>
            </a:fld>
            <a:endParaRPr lang="en-US"/>
          </a:p>
        </p:txBody>
      </p:sp>
      <p:cxnSp>
        <p:nvCxnSpPr>
          <p:cNvPr id="10" name="Straight Connector 9"/>
          <p:cNvCxnSpPr/>
          <p:nvPr/>
        </p:nvCxnSpPr>
        <p:spPr>
          <a:xfrm rot="5400000">
            <a:off x="1677194" y="2514600"/>
            <a:ext cx="3810000" cy="1588"/>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4572000"/>
            <a:ext cx="6784848" cy="1600200"/>
          </a:xfrm>
        </p:spPr>
        <p:txBody>
          <a:bodyPr anchor="b">
            <a:normAutofit/>
          </a:bodyPr>
          <a:lstStyle>
            <a:lvl1pPr algn="l">
              <a:defRPr sz="5400" b="0"/>
            </a:lvl1pPr>
          </a:lstStyle>
          <a:p>
            <a:r>
              <a:rPr lang="en-US" smtClean="0"/>
              <a:t>Click to edit Master title style</a:t>
            </a:r>
            <a:endParaRPr lang="en-US" dirty="0"/>
          </a:p>
        </p:txBody>
      </p:sp>
      <p:sp>
        <p:nvSpPr>
          <p:cNvPr id="3" name="Picture Placeholder 2"/>
          <p:cNvSpPr>
            <a:spLocks noGrp="1"/>
          </p:cNvSpPr>
          <p:nvPr>
            <p:ph type="pic" idx="1"/>
          </p:nvPr>
        </p:nvSpPr>
        <p:spPr>
          <a:xfrm>
            <a:off x="777240" y="457200"/>
            <a:ext cx="7543800" cy="2895600"/>
          </a:xfrm>
          <a:ln w="6350">
            <a:solidFill>
              <a:schemeClr val="tx2"/>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50392" y="3505200"/>
            <a:ext cx="7391400" cy="804862"/>
          </a:xfrm>
        </p:spPr>
        <p:txBody>
          <a:bodyPr anchor="t" anchorCtr="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8F1DCE9-958E-4EC3-BFAA-93A16C153BB8}" type="datetimeFigureOut">
              <a:rPr lang="en-US" smtClean="0"/>
              <a:t>2016-02-11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BE3571-7C00-4E4D-B57B-ED73BC35D26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0" y="4572000"/>
            <a:ext cx="6781800" cy="1600200"/>
          </a:xfrm>
          <a:prstGeom prst="rect">
            <a:avLst/>
          </a:prstGeom>
        </p:spPr>
        <p:txBody>
          <a:bodyPr vert="horz" lIns="91440" tIns="45720" rIns="91440" bIns="45720" rtlCol="0" anchor="b" anchorCtr="0">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62000" y="685800"/>
            <a:ext cx="7543800" cy="3886200"/>
          </a:xfrm>
          <a:prstGeom prst="rect">
            <a:avLst/>
          </a:prstGeom>
        </p:spPr>
        <p:txBody>
          <a:bodyPr vert="horz" lIns="91440" tIns="45720" rIns="91440" bIns="45720" rtlCol="0" anchor="ctr" anchorCtr="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48400" y="6208776"/>
            <a:ext cx="2133600" cy="365125"/>
          </a:xfrm>
          <a:prstGeom prst="rect">
            <a:avLst/>
          </a:prstGeom>
        </p:spPr>
        <p:txBody>
          <a:bodyPr vert="horz" lIns="91440" tIns="45720" rIns="91440" bIns="45720" rtlCol="0" anchor="ctr"/>
          <a:lstStyle>
            <a:lvl1pPr algn="r">
              <a:defRPr sz="1200" b="1">
                <a:solidFill>
                  <a:schemeClr val="tx2">
                    <a:lumMod val="90000"/>
                    <a:lumOff val="10000"/>
                  </a:schemeClr>
                </a:solidFill>
                <a:latin typeface="+mn-lt"/>
              </a:defRPr>
            </a:lvl1pPr>
          </a:lstStyle>
          <a:p>
            <a:fld id="{68F1DCE9-958E-4EC3-BFAA-93A16C153BB8}" type="datetimeFigureOut">
              <a:rPr lang="en-US" smtClean="0"/>
              <a:t>2016-02-11</a:t>
            </a:fld>
            <a:endParaRPr lang="en-US"/>
          </a:p>
        </p:txBody>
      </p:sp>
      <p:sp>
        <p:nvSpPr>
          <p:cNvPr id="5" name="Footer Placeholder 4"/>
          <p:cNvSpPr>
            <a:spLocks noGrp="1"/>
          </p:cNvSpPr>
          <p:nvPr>
            <p:ph type="ftr" sz="quarter" idx="3"/>
          </p:nvPr>
        </p:nvSpPr>
        <p:spPr>
          <a:xfrm>
            <a:off x="761999" y="6208776"/>
            <a:ext cx="4873869" cy="365125"/>
          </a:xfrm>
          <a:prstGeom prst="rect">
            <a:avLst/>
          </a:prstGeom>
        </p:spPr>
        <p:txBody>
          <a:bodyPr vert="horz" lIns="91440" tIns="45720" rIns="91440" bIns="45720" rtlCol="0" anchor="ctr"/>
          <a:lstStyle>
            <a:lvl1pPr algn="l">
              <a:defRPr sz="1200" b="1">
                <a:solidFill>
                  <a:schemeClr val="tx2">
                    <a:lumMod val="90000"/>
                    <a:lumOff val="10000"/>
                  </a:schemeClr>
                </a:solidFill>
              </a:defRPr>
            </a:lvl1pPr>
          </a:lstStyle>
          <a:p>
            <a:endParaRPr lang="en-US"/>
          </a:p>
        </p:txBody>
      </p:sp>
      <p:sp>
        <p:nvSpPr>
          <p:cNvPr id="6" name="Slide Number Placeholder 5"/>
          <p:cNvSpPr>
            <a:spLocks noGrp="1"/>
          </p:cNvSpPr>
          <p:nvPr>
            <p:ph type="sldNum" sz="quarter" idx="4"/>
          </p:nvPr>
        </p:nvSpPr>
        <p:spPr>
          <a:xfrm>
            <a:off x="7620000" y="5687568"/>
            <a:ext cx="762000" cy="365125"/>
          </a:xfrm>
          <a:prstGeom prst="rect">
            <a:avLst/>
          </a:prstGeom>
        </p:spPr>
        <p:txBody>
          <a:bodyPr vert="horz" lIns="91440" tIns="45720" rIns="91440" bIns="45720" rtlCol="0" anchor="ctr"/>
          <a:lstStyle>
            <a:lvl1pPr algn="r">
              <a:defRPr sz="2400">
                <a:solidFill>
                  <a:schemeClr val="tx1">
                    <a:lumMod val="85000"/>
                    <a:lumOff val="15000"/>
                  </a:schemeClr>
                </a:solidFill>
                <a:latin typeface="+mj-lt"/>
              </a:defRPr>
            </a:lvl1pPr>
          </a:lstStyle>
          <a:p>
            <a:fld id="{1EBE3571-7C00-4E4D-B57B-ED73BC35D26F}" type="slidenum">
              <a:rPr lang="en-US" smtClean="0"/>
              <a:t>‹#›</a:t>
            </a:fld>
            <a:endParaRPr lang="en-US"/>
          </a:p>
        </p:txBody>
      </p:sp>
      <p:sp>
        <p:nvSpPr>
          <p:cNvPr id="8" name="Rectangle 7"/>
          <p:cNvSpPr/>
          <p:nvPr/>
        </p:nvSpPr>
        <p:spPr>
          <a:xfrm>
            <a:off x="777240" y="0"/>
            <a:ext cx="7543800" cy="381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spcBef>
          <a:spcPct val="0"/>
        </a:spcBef>
        <a:buNone/>
        <a:defRPr sz="5400" b="0" i="0" u="none"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b="0" i="0" u="none"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6000" dirty="0" smtClean="0"/>
              <a:t>CLAS 220: </a:t>
            </a:r>
            <a:br>
              <a:rPr lang="en-US" sz="6000" dirty="0" smtClean="0"/>
            </a:br>
            <a:r>
              <a:rPr lang="en-US" sz="3200" dirty="0" smtClean="0"/>
              <a:t>Introduction to Classical Mythology</a:t>
            </a:r>
            <a:endParaRPr lang="en-US" sz="3200" dirty="0"/>
          </a:p>
        </p:txBody>
      </p:sp>
      <p:sp>
        <p:nvSpPr>
          <p:cNvPr id="5" name="Subtitle 4"/>
          <p:cNvSpPr>
            <a:spLocks noGrp="1"/>
          </p:cNvSpPr>
          <p:nvPr>
            <p:ph type="subTitle" idx="1"/>
          </p:nvPr>
        </p:nvSpPr>
        <p:spPr/>
        <p:txBody>
          <a:bodyPr/>
          <a:lstStyle/>
          <a:p>
            <a:r>
              <a:rPr lang="en-US" smtClean="0"/>
              <a:t>Lecture </a:t>
            </a:r>
            <a:r>
              <a:rPr lang="en-US" smtClean="0"/>
              <a:t>3: </a:t>
            </a:r>
            <a:r>
              <a:rPr lang="en-US" dirty="0" smtClean="0"/>
              <a:t>The Gods. </a:t>
            </a:r>
            <a:r>
              <a:rPr lang="en-US" i="1" dirty="0" smtClean="0"/>
              <a:t>The Homeric Hymns</a:t>
            </a:r>
            <a:endParaRPr lang="en-US" i="1" dirty="0"/>
          </a:p>
        </p:txBody>
      </p:sp>
    </p:spTree>
    <p:extLst>
      <p:ext uri="{BB962C8B-B14F-4D97-AF65-F5344CB8AC3E}">
        <p14:creationId xmlns:p14="http://schemas.microsoft.com/office/powerpoint/2010/main" val="3146737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Dionysus </a:t>
            </a:r>
            <a:r>
              <a:rPr lang="el-GR" sz="3200" dirty="0" smtClean="0">
                <a:latin typeface="Palatino Linotype" panose="02040502050505030304" pitchFamily="18" charset="0"/>
              </a:rPr>
              <a:t>Διόνυσος </a:t>
            </a:r>
            <a:r>
              <a:rPr lang="en-US" sz="3200" dirty="0" smtClean="0"/>
              <a:t>(Roman Bacchus)</a:t>
            </a:r>
            <a:endParaRPr lang="en-US" sz="3200" dirty="0"/>
          </a:p>
        </p:txBody>
      </p:sp>
      <p:sp>
        <p:nvSpPr>
          <p:cNvPr id="3" name="Content Placeholder 2"/>
          <p:cNvSpPr>
            <a:spLocks noGrp="1"/>
          </p:cNvSpPr>
          <p:nvPr>
            <p:ph idx="1"/>
          </p:nvPr>
        </p:nvSpPr>
        <p:spPr>
          <a:xfrm>
            <a:off x="685800" y="1143000"/>
            <a:ext cx="5181600" cy="3962400"/>
          </a:xfrm>
        </p:spPr>
        <p:txBody>
          <a:bodyPr>
            <a:normAutofit/>
          </a:bodyPr>
          <a:lstStyle/>
          <a:p>
            <a:pPr marL="0" indent="0">
              <a:buNone/>
            </a:pPr>
            <a:r>
              <a:rPr lang="en-US" sz="1700" dirty="0"/>
              <a:t>Son of Zeus and mortal </a:t>
            </a:r>
            <a:r>
              <a:rPr lang="en-US" sz="1700" dirty="0" err="1" smtClean="0"/>
              <a:t>Semele</a:t>
            </a:r>
            <a:r>
              <a:rPr lang="en-US" sz="1700" dirty="0" smtClean="0"/>
              <a:t>, born </a:t>
            </a:r>
            <a:r>
              <a:rPr lang="en-US" sz="1700" dirty="0"/>
              <a:t>from Zeus’ thigh</a:t>
            </a:r>
          </a:p>
          <a:p>
            <a:pPr marL="0" indent="0">
              <a:buNone/>
            </a:pPr>
            <a:endParaRPr lang="en-US" sz="1700" dirty="0"/>
          </a:p>
          <a:p>
            <a:pPr marL="0" indent="0">
              <a:buNone/>
            </a:pPr>
            <a:r>
              <a:rPr lang="en-US" sz="1700" dirty="0"/>
              <a:t>God of wine and its consequences</a:t>
            </a:r>
          </a:p>
          <a:p>
            <a:pPr marL="0" indent="0">
              <a:buNone/>
            </a:pPr>
            <a:endParaRPr lang="en-US" sz="1700" dirty="0"/>
          </a:p>
          <a:p>
            <a:pPr marL="0" indent="0">
              <a:buNone/>
            </a:pPr>
            <a:r>
              <a:rPr lang="en-US" sz="1700" dirty="0"/>
              <a:t>Young, slightly effeminate, but powerful</a:t>
            </a:r>
          </a:p>
          <a:p>
            <a:pPr marL="0" indent="0">
              <a:buNone/>
            </a:pPr>
            <a:r>
              <a:rPr lang="en-US" sz="1700" dirty="0"/>
              <a:t>Foreign, yet Greek</a:t>
            </a:r>
          </a:p>
          <a:p>
            <a:pPr marL="0" indent="0">
              <a:buNone/>
            </a:pPr>
            <a:endParaRPr lang="en-US" sz="1700" dirty="0"/>
          </a:p>
          <a:p>
            <a:pPr marL="0" indent="0">
              <a:buNone/>
            </a:pPr>
            <a:r>
              <a:rPr lang="en-US" sz="1700" dirty="0"/>
              <a:t>Good worship – moderate drinking, </a:t>
            </a:r>
            <a:r>
              <a:rPr lang="en-US" sz="1700" dirty="0" smtClean="0"/>
              <a:t>theatre</a:t>
            </a:r>
            <a:endParaRPr lang="en-US" sz="1700" dirty="0"/>
          </a:p>
          <a:p>
            <a:pPr marL="0" indent="0">
              <a:buNone/>
            </a:pPr>
            <a:endParaRPr lang="en-US" sz="1700" dirty="0"/>
          </a:p>
          <a:p>
            <a:pPr marL="0" indent="0">
              <a:buNone/>
            </a:pPr>
            <a:r>
              <a:rPr lang="en-US" sz="1700" dirty="0"/>
              <a:t>Bad worship – maenads</a:t>
            </a:r>
          </a:p>
          <a:p>
            <a:pPr marL="0" indent="0">
              <a:buNone/>
            </a:pPr>
            <a:endParaRPr lang="en-US" sz="1700" dirty="0"/>
          </a:p>
          <a:p>
            <a:pPr marL="0" indent="0">
              <a:buNone/>
            </a:pPr>
            <a:r>
              <a:rPr lang="en-US" sz="1700" dirty="0"/>
              <a:t>Myths about humans who deny him</a:t>
            </a:r>
          </a:p>
        </p:txBody>
      </p:sp>
      <p:pic>
        <p:nvPicPr>
          <p:cNvPr id="8194" name="Picture 2" descr="Louvre Museum, Paris. 2nd century BC. " title="sculpture of Dionysu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9800" y="838200"/>
            <a:ext cx="2095500" cy="4133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69049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Apollo </a:t>
            </a:r>
            <a:r>
              <a:rPr lang="el-GR" sz="3200" dirty="0" smtClean="0">
                <a:latin typeface="Palatino Linotype" panose="02040502050505030304" pitchFamily="18" charset="0"/>
              </a:rPr>
              <a:t>Ἀπόλλων </a:t>
            </a:r>
            <a:r>
              <a:rPr lang="en-US" sz="3200" dirty="0" smtClean="0"/>
              <a:t>(Roman Apollo)</a:t>
            </a:r>
            <a:endParaRPr lang="en-US" sz="3200" dirty="0"/>
          </a:p>
        </p:txBody>
      </p:sp>
      <p:sp>
        <p:nvSpPr>
          <p:cNvPr id="3" name="Content Placeholder 2"/>
          <p:cNvSpPr>
            <a:spLocks noGrp="1"/>
          </p:cNvSpPr>
          <p:nvPr>
            <p:ph idx="1"/>
          </p:nvPr>
        </p:nvSpPr>
        <p:spPr>
          <a:xfrm>
            <a:off x="685800" y="1143000"/>
            <a:ext cx="5181600" cy="3962400"/>
          </a:xfrm>
        </p:spPr>
        <p:txBody>
          <a:bodyPr>
            <a:normAutofit fontScale="92500" lnSpcReduction="20000"/>
          </a:bodyPr>
          <a:lstStyle/>
          <a:p>
            <a:pPr marL="0" indent="0">
              <a:buNone/>
            </a:pPr>
            <a:r>
              <a:rPr lang="en-US" sz="1700" dirty="0"/>
              <a:t>Son of Zeus and the mortal </a:t>
            </a:r>
            <a:r>
              <a:rPr lang="en-US" sz="1700" dirty="0" err="1"/>
              <a:t>Leto</a:t>
            </a:r>
            <a:r>
              <a:rPr lang="en-US" sz="1700" dirty="0"/>
              <a:t>, twin of Artemis</a:t>
            </a:r>
          </a:p>
          <a:p>
            <a:pPr marL="0" indent="0">
              <a:buNone/>
            </a:pPr>
            <a:endParaRPr lang="en-US" sz="1700" dirty="0"/>
          </a:p>
          <a:p>
            <a:pPr marL="0" indent="0">
              <a:buNone/>
            </a:pPr>
            <a:r>
              <a:rPr lang="en-US" sz="1700" dirty="0"/>
              <a:t>a very Greek ideal of young masculinity,</a:t>
            </a:r>
          </a:p>
          <a:p>
            <a:pPr marL="0" indent="0">
              <a:buNone/>
            </a:pPr>
            <a:r>
              <a:rPr lang="en-US" sz="1700" dirty="0"/>
              <a:t>god of the transition to manhood</a:t>
            </a:r>
          </a:p>
          <a:p>
            <a:pPr marL="0" indent="0">
              <a:buNone/>
            </a:pPr>
            <a:r>
              <a:rPr lang="en-US" sz="1700" dirty="0"/>
              <a:t>Sometimes connected to the sun</a:t>
            </a:r>
          </a:p>
          <a:p>
            <a:pPr marL="0" indent="0">
              <a:buNone/>
            </a:pPr>
            <a:endParaRPr lang="en-US" sz="1700" dirty="0"/>
          </a:p>
          <a:p>
            <a:pPr marL="0" indent="0">
              <a:buNone/>
            </a:pPr>
            <a:r>
              <a:rPr lang="en-US" sz="1700" dirty="0"/>
              <a:t>hunting, archery, plagues and healing</a:t>
            </a:r>
          </a:p>
          <a:p>
            <a:pPr marL="0" indent="0">
              <a:buNone/>
            </a:pPr>
            <a:r>
              <a:rPr lang="en-US" sz="1700" dirty="0"/>
              <a:t>music</a:t>
            </a:r>
          </a:p>
          <a:p>
            <a:pPr marL="0" indent="0">
              <a:buNone/>
            </a:pPr>
            <a:endParaRPr lang="en-US" sz="1700" dirty="0"/>
          </a:p>
          <a:p>
            <a:pPr marL="0" indent="0">
              <a:buNone/>
            </a:pPr>
            <a:r>
              <a:rPr lang="en-US" sz="1700" dirty="0"/>
              <a:t>associated with prophecy, especially </a:t>
            </a:r>
            <a:r>
              <a:rPr lang="en-US" sz="1700" dirty="0" smtClean="0"/>
              <a:t>Delphi</a:t>
            </a:r>
            <a:endParaRPr lang="en-US" sz="1700" dirty="0"/>
          </a:p>
          <a:p>
            <a:pPr marL="0" indent="0">
              <a:buNone/>
            </a:pPr>
            <a:r>
              <a:rPr lang="en-US" sz="1700" dirty="0"/>
              <a:t>(slays the Python, takes over as god of Delphi)</a:t>
            </a:r>
          </a:p>
          <a:p>
            <a:pPr marL="0" indent="0">
              <a:buNone/>
            </a:pPr>
            <a:endParaRPr lang="en-US" sz="1700" dirty="0"/>
          </a:p>
          <a:p>
            <a:pPr marL="0" indent="0">
              <a:buNone/>
            </a:pPr>
            <a:r>
              <a:rPr lang="en-US" sz="1700" dirty="0"/>
              <a:t>Hostile to the Greeks in Homer</a:t>
            </a:r>
          </a:p>
          <a:p>
            <a:pPr marL="0" indent="0">
              <a:buNone/>
            </a:pPr>
            <a:endParaRPr lang="en-US" sz="1700" dirty="0"/>
          </a:p>
          <a:p>
            <a:pPr marL="0" indent="0">
              <a:buNone/>
            </a:pPr>
            <a:r>
              <a:rPr lang="en-US" sz="1700" dirty="0"/>
              <a:t>“know yourself”   </a:t>
            </a:r>
            <a:r>
              <a:rPr lang="en-US" sz="1700" dirty="0" err="1">
                <a:latin typeface="Palatino Linotype" panose="02040502050505030304" pitchFamily="18" charset="0"/>
              </a:rPr>
              <a:t>γνῶθι</a:t>
            </a:r>
            <a:r>
              <a:rPr lang="en-US" sz="1700" dirty="0">
                <a:latin typeface="Palatino Linotype" panose="02040502050505030304" pitchFamily="18" charset="0"/>
              </a:rPr>
              <a:t>  </a:t>
            </a:r>
            <a:r>
              <a:rPr lang="en-US" sz="1700" dirty="0" err="1">
                <a:latin typeface="Palatino Linotype" panose="02040502050505030304" pitchFamily="18" charset="0"/>
              </a:rPr>
              <a:t>σε</a:t>
            </a:r>
            <a:r>
              <a:rPr lang="en-US" sz="1700" dirty="0">
                <a:latin typeface="Palatino Linotype" panose="02040502050505030304" pitchFamily="18" charset="0"/>
              </a:rPr>
              <a:t>αυτόν</a:t>
            </a:r>
          </a:p>
          <a:p>
            <a:pPr marL="0" indent="0">
              <a:buNone/>
            </a:pPr>
            <a:r>
              <a:rPr lang="en-US" sz="1700" dirty="0"/>
              <a:t>“nothing in excess”   </a:t>
            </a:r>
            <a:r>
              <a:rPr lang="en-US" sz="1700" dirty="0" err="1">
                <a:latin typeface="Palatino Linotype" panose="02040502050505030304" pitchFamily="18" charset="0"/>
              </a:rPr>
              <a:t>μηδέν</a:t>
            </a:r>
            <a:r>
              <a:rPr lang="en-US" sz="1700" dirty="0">
                <a:latin typeface="Palatino Linotype" panose="02040502050505030304" pitchFamily="18" charset="0"/>
              </a:rPr>
              <a:t> </a:t>
            </a:r>
            <a:r>
              <a:rPr lang="en-US" sz="1700" dirty="0" err="1">
                <a:latin typeface="Palatino Linotype" panose="02040502050505030304" pitchFamily="18" charset="0"/>
              </a:rPr>
              <a:t>άγ</a:t>
            </a:r>
            <a:r>
              <a:rPr lang="en-US" sz="1700" dirty="0">
                <a:latin typeface="Palatino Linotype" panose="02040502050505030304" pitchFamily="18" charset="0"/>
              </a:rPr>
              <a:t>αν</a:t>
            </a:r>
          </a:p>
        </p:txBody>
      </p:sp>
      <p:pic>
        <p:nvPicPr>
          <p:cNvPr id="9218" name="Picture 2" descr="Museo Pio-Clementino, Vatican" title="statue of the Apollo &quot;Belvedere&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3600" y="762000"/>
            <a:ext cx="2362200" cy="45416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144064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Ares </a:t>
            </a:r>
            <a:r>
              <a:rPr lang="el-GR" sz="3200" dirty="0" smtClean="0">
                <a:latin typeface="Palatino Linotype" panose="02040502050505030304" pitchFamily="18" charset="0"/>
              </a:rPr>
              <a:t>Ἄρης </a:t>
            </a:r>
            <a:r>
              <a:rPr lang="en-US" sz="3200" dirty="0" smtClean="0"/>
              <a:t>(Roman Mars)</a:t>
            </a:r>
            <a:endParaRPr lang="en-US" sz="3200" dirty="0"/>
          </a:p>
        </p:txBody>
      </p:sp>
      <p:sp>
        <p:nvSpPr>
          <p:cNvPr id="3" name="Content Placeholder 2"/>
          <p:cNvSpPr>
            <a:spLocks noGrp="1"/>
          </p:cNvSpPr>
          <p:nvPr>
            <p:ph idx="1"/>
          </p:nvPr>
        </p:nvSpPr>
        <p:spPr>
          <a:xfrm>
            <a:off x="685800" y="1143000"/>
            <a:ext cx="5181600" cy="3962400"/>
          </a:xfrm>
        </p:spPr>
        <p:txBody>
          <a:bodyPr>
            <a:normAutofit/>
          </a:bodyPr>
          <a:lstStyle/>
          <a:p>
            <a:pPr marL="0" indent="0">
              <a:buNone/>
            </a:pPr>
            <a:r>
              <a:rPr lang="en-US" sz="1700" dirty="0">
                <a:latin typeface="Palatino Linotype" panose="02040502050505030304" pitchFamily="18" charset="0"/>
              </a:rPr>
              <a:t>son of Zeus and Hera</a:t>
            </a:r>
          </a:p>
          <a:p>
            <a:pPr marL="0" indent="0">
              <a:buNone/>
            </a:pPr>
            <a:endParaRPr lang="en-US" sz="1700" dirty="0">
              <a:latin typeface="Palatino Linotype" panose="02040502050505030304" pitchFamily="18" charset="0"/>
            </a:endParaRPr>
          </a:p>
          <a:p>
            <a:pPr marL="0" indent="0">
              <a:buNone/>
            </a:pPr>
            <a:r>
              <a:rPr lang="en-US" sz="1700" dirty="0">
                <a:latin typeface="Palatino Linotype" panose="02040502050505030304" pitchFamily="18" charset="0"/>
              </a:rPr>
              <a:t>god of war, especially of going berserk</a:t>
            </a:r>
          </a:p>
          <a:p>
            <a:pPr marL="0" indent="0">
              <a:buNone/>
            </a:pPr>
            <a:endParaRPr lang="en-US" sz="1700" dirty="0">
              <a:latin typeface="Palatino Linotype" panose="02040502050505030304" pitchFamily="18" charset="0"/>
            </a:endParaRPr>
          </a:p>
          <a:p>
            <a:pPr marL="0" indent="0">
              <a:buNone/>
            </a:pPr>
            <a:r>
              <a:rPr lang="en-US" sz="1700" dirty="0">
                <a:latin typeface="Palatino Linotype" panose="02040502050505030304" pitchFamily="18" charset="0"/>
              </a:rPr>
              <a:t>violent, moody, cowardly,  whiny</a:t>
            </a:r>
          </a:p>
          <a:p>
            <a:pPr marL="0" indent="0">
              <a:buNone/>
            </a:pPr>
            <a:endParaRPr lang="en-US" sz="1700" dirty="0">
              <a:latin typeface="Palatino Linotype" panose="02040502050505030304" pitchFamily="18" charset="0"/>
            </a:endParaRPr>
          </a:p>
          <a:p>
            <a:pPr marL="0" indent="0">
              <a:buNone/>
            </a:pPr>
            <a:r>
              <a:rPr lang="en-US" sz="1700" dirty="0">
                <a:latin typeface="Palatino Linotype" panose="02040502050505030304" pitchFamily="18" charset="0"/>
              </a:rPr>
              <a:t>few myths, and little ritual</a:t>
            </a:r>
          </a:p>
          <a:p>
            <a:pPr marL="0" indent="0">
              <a:buNone/>
            </a:pPr>
            <a:endParaRPr lang="en-US" sz="1700" dirty="0">
              <a:latin typeface="Palatino Linotype" panose="02040502050505030304" pitchFamily="18" charset="0"/>
            </a:endParaRPr>
          </a:p>
          <a:p>
            <a:pPr marL="0" indent="0">
              <a:buNone/>
            </a:pPr>
            <a:r>
              <a:rPr lang="en-US" sz="1700" dirty="0">
                <a:latin typeface="Palatino Linotype" panose="02040502050505030304" pitchFamily="18" charset="0"/>
              </a:rPr>
              <a:t>the dark side of war </a:t>
            </a:r>
          </a:p>
          <a:p>
            <a:pPr marL="0" indent="0">
              <a:buNone/>
            </a:pPr>
            <a:r>
              <a:rPr lang="en-US" sz="1700" dirty="0">
                <a:latin typeface="Palatino Linotype" panose="02040502050505030304" pitchFamily="18" charset="0"/>
              </a:rPr>
              <a:t>(victory and strategy = Athena)</a:t>
            </a:r>
          </a:p>
        </p:txBody>
      </p:sp>
      <p:pic>
        <p:nvPicPr>
          <p:cNvPr id="10242" name="Picture 2" descr="Palazzo Altemps, Rome&#10;" title="sculpture of Ares (the &quot;Ludovisi Ares&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62600" y="990600"/>
            <a:ext cx="2590800" cy="41302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530550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Hephaestus </a:t>
            </a:r>
            <a:r>
              <a:rPr lang="el-GR" sz="2800" dirty="0" smtClean="0">
                <a:latin typeface="Palatino Linotype" panose="02040502050505030304" pitchFamily="18" charset="0"/>
              </a:rPr>
              <a:t>Ἥφαιστος </a:t>
            </a:r>
            <a:r>
              <a:rPr lang="en-US" sz="2800" dirty="0" smtClean="0"/>
              <a:t>(Roman Vulcan)</a:t>
            </a:r>
            <a:endParaRPr lang="en-US" sz="2800" dirty="0"/>
          </a:p>
        </p:txBody>
      </p:sp>
      <p:sp>
        <p:nvSpPr>
          <p:cNvPr id="3" name="Content Placeholder 2"/>
          <p:cNvSpPr>
            <a:spLocks noGrp="1"/>
          </p:cNvSpPr>
          <p:nvPr>
            <p:ph idx="1"/>
          </p:nvPr>
        </p:nvSpPr>
        <p:spPr>
          <a:xfrm>
            <a:off x="685800" y="1143000"/>
            <a:ext cx="5181600" cy="3962400"/>
          </a:xfrm>
        </p:spPr>
        <p:txBody>
          <a:bodyPr>
            <a:normAutofit fontScale="92500" lnSpcReduction="20000"/>
          </a:bodyPr>
          <a:lstStyle/>
          <a:p>
            <a:pPr marL="0" indent="0">
              <a:buNone/>
            </a:pPr>
            <a:r>
              <a:rPr lang="en-US" sz="1700" dirty="0">
                <a:latin typeface="Palatino Linotype" panose="02040502050505030304" pitchFamily="18" charset="0"/>
              </a:rPr>
              <a:t>blacksmith god</a:t>
            </a:r>
          </a:p>
          <a:p>
            <a:pPr marL="0" indent="0">
              <a:buNone/>
            </a:pPr>
            <a:endParaRPr lang="en-US" sz="1700" dirty="0">
              <a:latin typeface="Palatino Linotype" panose="02040502050505030304" pitchFamily="18" charset="0"/>
            </a:endParaRPr>
          </a:p>
          <a:p>
            <a:pPr marL="0" indent="0">
              <a:buNone/>
            </a:pPr>
            <a:r>
              <a:rPr lang="en-US" sz="1700" dirty="0">
                <a:latin typeface="Palatino Linotype" panose="02040502050505030304" pitchFamily="18" charset="0"/>
              </a:rPr>
              <a:t>son of Hera (alone or with Zeus)</a:t>
            </a:r>
          </a:p>
          <a:p>
            <a:pPr marL="0" indent="0">
              <a:buNone/>
            </a:pPr>
            <a:endParaRPr lang="en-US" sz="1700" dirty="0">
              <a:latin typeface="Palatino Linotype" panose="02040502050505030304" pitchFamily="18" charset="0"/>
            </a:endParaRPr>
          </a:p>
          <a:p>
            <a:pPr marL="0" indent="0">
              <a:buNone/>
            </a:pPr>
            <a:r>
              <a:rPr lang="en-US" sz="1700" dirty="0">
                <a:latin typeface="Palatino Linotype" panose="02040502050505030304" pitchFamily="18" charset="0"/>
              </a:rPr>
              <a:t>lame, target of divine laughter</a:t>
            </a:r>
          </a:p>
          <a:p>
            <a:pPr marL="0" indent="0">
              <a:buNone/>
            </a:pPr>
            <a:endParaRPr lang="en-US" sz="1700" dirty="0">
              <a:latin typeface="Palatino Linotype" panose="02040502050505030304" pitchFamily="18" charset="0"/>
            </a:endParaRPr>
          </a:p>
          <a:p>
            <a:pPr marL="0" indent="0">
              <a:buNone/>
            </a:pPr>
            <a:r>
              <a:rPr lang="en-US" sz="1700" dirty="0">
                <a:latin typeface="Palatino Linotype" panose="02040502050505030304" pitchFamily="18" charset="0"/>
              </a:rPr>
              <a:t>married to Aphrodite or to </a:t>
            </a:r>
            <a:r>
              <a:rPr lang="en-US" sz="1700" dirty="0" err="1">
                <a:latin typeface="Palatino Linotype" panose="02040502050505030304" pitchFamily="18" charset="0"/>
              </a:rPr>
              <a:t>Charis</a:t>
            </a:r>
            <a:r>
              <a:rPr lang="en-US" sz="1700" dirty="0">
                <a:latin typeface="Palatino Linotype" panose="02040502050505030304" pitchFamily="18" charset="0"/>
              </a:rPr>
              <a:t> (grace)</a:t>
            </a:r>
          </a:p>
          <a:p>
            <a:pPr marL="0" indent="0">
              <a:buNone/>
            </a:pPr>
            <a:endParaRPr lang="en-US" sz="1700" dirty="0">
              <a:latin typeface="Palatino Linotype" panose="02040502050505030304" pitchFamily="18" charset="0"/>
            </a:endParaRPr>
          </a:p>
          <a:p>
            <a:pPr marL="0" indent="0">
              <a:buNone/>
            </a:pPr>
            <a:r>
              <a:rPr lang="en-US" sz="1700" dirty="0">
                <a:latin typeface="Palatino Linotype" panose="02040502050505030304" pitchFamily="18" charset="0"/>
              </a:rPr>
              <a:t>special worship in Athens, where his</a:t>
            </a:r>
          </a:p>
          <a:p>
            <a:pPr marL="0" indent="0">
              <a:buNone/>
            </a:pPr>
            <a:r>
              <a:rPr lang="en-US" sz="1700" dirty="0">
                <a:latin typeface="Palatino Linotype" panose="02040502050505030304" pitchFamily="18" charset="0"/>
              </a:rPr>
              <a:t>near-rape of Athena is responsible for</a:t>
            </a:r>
          </a:p>
          <a:p>
            <a:pPr marL="0" indent="0">
              <a:buNone/>
            </a:pPr>
            <a:r>
              <a:rPr lang="en-US" sz="1700" dirty="0">
                <a:latin typeface="Palatino Linotype" panose="02040502050505030304" pitchFamily="18" charset="0"/>
              </a:rPr>
              <a:t>birth of </a:t>
            </a:r>
            <a:r>
              <a:rPr lang="en-US" sz="1700" dirty="0" err="1">
                <a:latin typeface="Palatino Linotype" panose="02040502050505030304" pitchFamily="18" charset="0"/>
              </a:rPr>
              <a:t>Erichthonius</a:t>
            </a:r>
            <a:r>
              <a:rPr lang="en-US" sz="1700" dirty="0">
                <a:latin typeface="Palatino Linotype" panose="02040502050505030304" pitchFamily="18" charset="0"/>
              </a:rPr>
              <a:t>, the founding king</a:t>
            </a:r>
          </a:p>
          <a:p>
            <a:pPr marL="0" indent="0">
              <a:buNone/>
            </a:pPr>
            <a:endParaRPr lang="en-US" sz="1700" dirty="0">
              <a:latin typeface="Palatino Linotype" panose="02040502050505030304" pitchFamily="18" charset="0"/>
            </a:endParaRPr>
          </a:p>
          <a:p>
            <a:pPr marL="0" indent="0">
              <a:buNone/>
            </a:pPr>
            <a:r>
              <a:rPr lang="en-US" sz="1700" dirty="0">
                <a:latin typeface="Palatino Linotype" panose="02040502050505030304" pitchFamily="18" charset="0"/>
              </a:rPr>
              <a:t>worshipped also on the (originally non-Greek)</a:t>
            </a:r>
          </a:p>
          <a:p>
            <a:pPr marL="0" indent="0">
              <a:buNone/>
            </a:pPr>
            <a:r>
              <a:rPr lang="en-US" sz="1700" dirty="0">
                <a:latin typeface="Palatino Linotype" panose="02040502050505030304" pitchFamily="18" charset="0"/>
              </a:rPr>
              <a:t>island of </a:t>
            </a:r>
            <a:r>
              <a:rPr lang="en-US" sz="1700" dirty="0" err="1" smtClean="0">
                <a:latin typeface="Palatino Linotype" panose="02040502050505030304" pitchFamily="18" charset="0"/>
              </a:rPr>
              <a:t>Lemnos</a:t>
            </a:r>
            <a:endParaRPr lang="en-US" sz="1700" dirty="0" smtClean="0">
              <a:latin typeface="Palatino Linotype" panose="02040502050505030304" pitchFamily="18" charset="0"/>
            </a:endParaRPr>
          </a:p>
          <a:p>
            <a:pPr marL="0" indent="0">
              <a:buNone/>
            </a:pPr>
            <a:endParaRPr lang="en-US" sz="1700" dirty="0">
              <a:latin typeface="Palatino Linotype" panose="02040502050505030304" pitchFamily="18" charset="0"/>
            </a:endParaRPr>
          </a:p>
          <a:p>
            <a:pPr marL="0" indent="0">
              <a:buNone/>
            </a:pPr>
            <a:r>
              <a:rPr lang="en-US" sz="1700" dirty="0" smtClean="0">
                <a:latin typeface="Palatino Linotype" panose="02040502050505030304" pitchFamily="18" charset="0"/>
              </a:rPr>
              <a:t>Makes armor for Achilles in the </a:t>
            </a:r>
            <a:r>
              <a:rPr lang="en-US" sz="1700" i="1" dirty="0" smtClean="0">
                <a:latin typeface="Palatino Linotype" panose="02040502050505030304" pitchFamily="18" charset="0"/>
              </a:rPr>
              <a:t>Iliad</a:t>
            </a:r>
            <a:endParaRPr lang="en-US" sz="1700" i="1" dirty="0">
              <a:latin typeface="Palatino Linotype" panose="02040502050505030304" pitchFamily="18" charset="0"/>
            </a:endParaRPr>
          </a:p>
        </p:txBody>
      </p:sp>
      <p:pic>
        <p:nvPicPr>
          <p:cNvPr id="11266" name="Picture 2" title="red-figure vase painting of Achilles making the armor of Achilles for Theti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1295400"/>
            <a:ext cx="3543300" cy="3762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95383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Hermes </a:t>
            </a:r>
            <a:r>
              <a:rPr lang="el-GR" sz="2800" dirty="0" smtClean="0">
                <a:latin typeface="Palatino Linotype" panose="02040502050505030304" pitchFamily="18" charset="0"/>
              </a:rPr>
              <a:t>Ἥφαιστος </a:t>
            </a:r>
            <a:r>
              <a:rPr lang="en-US" sz="2800" dirty="0" smtClean="0"/>
              <a:t>(Roman Mercury)</a:t>
            </a:r>
            <a:endParaRPr lang="en-US" sz="2800" dirty="0"/>
          </a:p>
        </p:txBody>
      </p:sp>
      <p:sp>
        <p:nvSpPr>
          <p:cNvPr id="3" name="Content Placeholder 2"/>
          <p:cNvSpPr>
            <a:spLocks noGrp="1"/>
          </p:cNvSpPr>
          <p:nvPr>
            <p:ph idx="1"/>
          </p:nvPr>
        </p:nvSpPr>
        <p:spPr>
          <a:xfrm>
            <a:off x="443837" y="838200"/>
            <a:ext cx="3810000" cy="2876550"/>
          </a:xfrm>
        </p:spPr>
        <p:txBody>
          <a:bodyPr>
            <a:noAutofit/>
          </a:bodyPr>
          <a:lstStyle/>
          <a:p>
            <a:pPr marL="0" indent="0">
              <a:buNone/>
            </a:pPr>
            <a:r>
              <a:rPr lang="en-US" sz="1600" dirty="0"/>
              <a:t>Son of Zeus and Maia</a:t>
            </a:r>
          </a:p>
          <a:p>
            <a:pPr marL="0" indent="0">
              <a:buNone/>
            </a:pPr>
            <a:endParaRPr lang="en-US" sz="1600" dirty="0"/>
          </a:p>
          <a:p>
            <a:pPr marL="0" indent="0">
              <a:buNone/>
            </a:pPr>
            <a:r>
              <a:rPr lang="en-US" sz="1600" dirty="0"/>
              <a:t>messenger, trickster, thief</a:t>
            </a:r>
          </a:p>
          <a:p>
            <a:pPr marL="0" indent="0">
              <a:buNone/>
            </a:pPr>
            <a:r>
              <a:rPr lang="en-US" sz="1600" dirty="0"/>
              <a:t>herdsman</a:t>
            </a:r>
          </a:p>
          <a:p>
            <a:pPr marL="0" indent="0">
              <a:buNone/>
            </a:pPr>
            <a:endParaRPr lang="en-US" sz="1600" dirty="0"/>
          </a:p>
          <a:p>
            <a:pPr marL="0" indent="0">
              <a:buNone/>
            </a:pPr>
            <a:r>
              <a:rPr lang="en-US" sz="1600" dirty="0"/>
              <a:t>invents lyre and fire, steals cattle of Apollo</a:t>
            </a:r>
          </a:p>
          <a:p>
            <a:pPr marL="0" indent="0">
              <a:buNone/>
            </a:pPr>
            <a:r>
              <a:rPr lang="en-US" sz="1600" dirty="0"/>
              <a:t>(all on first day!)</a:t>
            </a:r>
          </a:p>
          <a:p>
            <a:pPr marL="0" indent="0">
              <a:buNone/>
            </a:pPr>
            <a:endParaRPr lang="en-US" sz="1600" dirty="0"/>
          </a:p>
          <a:p>
            <a:pPr marL="0" indent="0">
              <a:buNone/>
            </a:pPr>
            <a:r>
              <a:rPr lang="en-US" sz="1600" dirty="0"/>
              <a:t>god of boundaries</a:t>
            </a:r>
          </a:p>
          <a:p>
            <a:pPr marL="0" indent="0">
              <a:buNone/>
            </a:pPr>
            <a:r>
              <a:rPr lang="en-US" sz="1600" dirty="0"/>
              <a:t>-- between life and death</a:t>
            </a:r>
          </a:p>
          <a:p>
            <a:pPr marL="0" indent="0">
              <a:buNone/>
            </a:pPr>
            <a:r>
              <a:rPr lang="en-US" sz="1600" dirty="0"/>
              <a:t>-- between properties (herms)</a:t>
            </a:r>
          </a:p>
          <a:p>
            <a:pPr marL="0" indent="0">
              <a:buNone/>
            </a:pPr>
            <a:r>
              <a:rPr lang="en-US" sz="1600" dirty="0"/>
              <a:t>-- adolescent masculinity</a:t>
            </a:r>
            <a:endParaRPr lang="en-US" sz="1600" i="1" dirty="0"/>
          </a:p>
        </p:txBody>
      </p:sp>
      <p:pic>
        <p:nvPicPr>
          <p:cNvPr id="12290" name="Picture 2" descr="1st century BC Roman copy of Greek original. Palazzo Altemps, Rome" title="sculpture Hermes &quot;Logios&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5400" y="685800"/>
            <a:ext cx="3276600" cy="4914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3" descr="English: Rustic sanctuary. Attic red-figure lekythos, 475–450 BC.&#10;Louvre Museum, Paris.&#10;Department of Greek, Etruscan and Roman Antiquities, Sully, first floor, room 39, case 8" title="vase painting of a herm"/>
          <p:cNvPicPr>
            <a:picLocks noChangeAspect="1"/>
          </p:cNvPicPr>
          <p:nvPr/>
        </p:nvPicPr>
        <p:blipFill>
          <a:blip r:embed="rId3"/>
          <a:stretch>
            <a:fillRect/>
          </a:stretch>
        </p:blipFill>
        <p:spPr>
          <a:xfrm>
            <a:off x="3181350" y="2439253"/>
            <a:ext cx="1581150" cy="3162300"/>
          </a:xfrm>
          <a:prstGeom prst="rect">
            <a:avLst/>
          </a:prstGeom>
        </p:spPr>
      </p:pic>
    </p:spTree>
    <p:extLst>
      <p:ext uri="{BB962C8B-B14F-4D97-AF65-F5344CB8AC3E}">
        <p14:creationId xmlns:p14="http://schemas.microsoft.com/office/powerpoint/2010/main" val="42905049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Hades  </a:t>
            </a:r>
            <a:r>
              <a:rPr lang="el-GR" sz="3600" dirty="0" smtClean="0">
                <a:latin typeface="Palatino Linotype" panose="02040502050505030304" pitchFamily="18" charset="0"/>
              </a:rPr>
              <a:t>Ἅιδης </a:t>
            </a:r>
            <a:r>
              <a:rPr lang="en-US" sz="3600" dirty="0" smtClean="0">
                <a:latin typeface="Palatino Linotype" panose="02040502050505030304" pitchFamily="18" charset="0"/>
              </a:rPr>
              <a:t> </a:t>
            </a:r>
            <a:r>
              <a:rPr lang="en-US" sz="3600" dirty="0" smtClean="0"/>
              <a:t>(Roman </a:t>
            </a:r>
            <a:r>
              <a:rPr lang="en-US" sz="3600" dirty="0" err="1" smtClean="0"/>
              <a:t>Plutus</a:t>
            </a:r>
            <a:r>
              <a:rPr lang="en-US" sz="3600" dirty="0" smtClean="0"/>
              <a:t>)</a:t>
            </a:r>
            <a:endParaRPr lang="en-US" sz="3600" dirty="0"/>
          </a:p>
        </p:txBody>
      </p:sp>
      <p:sp>
        <p:nvSpPr>
          <p:cNvPr id="3" name="Content Placeholder 2"/>
          <p:cNvSpPr>
            <a:spLocks noGrp="1"/>
          </p:cNvSpPr>
          <p:nvPr>
            <p:ph idx="1"/>
          </p:nvPr>
        </p:nvSpPr>
        <p:spPr>
          <a:xfrm>
            <a:off x="685800" y="1143000"/>
            <a:ext cx="5181600" cy="3962400"/>
          </a:xfrm>
        </p:spPr>
        <p:txBody>
          <a:bodyPr>
            <a:normAutofit/>
          </a:bodyPr>
          <a:lstStyle/>
          <a:p>
            <a:pPr marL="0" indent="0">
              <a:buNone/>
            </a:pPr>
            <a:r>
              <a:rPr lang="en-US" sz="1700" dirty="0">
                <a:latin typeface="Palatino Linotype" panose="02040502050505030304" pitchFamily="18" charset="0"/>
              </a:rPr>
              <a:t>King of the Underworld,</a:t>
            </a:r>
          </a:p>
          <a:p>
            <a:pPr marL="0" indent="0">
              <a:buNone/>
            </a:pPr>
            <a:r>
              <a:rPr lang="en-US" sz="1700" dirty="0">
                <a:latin typeface="Palatino Linotype" panose="02040502050505030304" pitchFamily="18" charset="0"/>
              </a:rPr>
              <a:t>groom of Persephone</a:t>
            </a:r>
          </a:p>
          <a:p>
            <a:pPr marL="0" indent="0">
              <a:buNone/>
            </a:pPr>
            <a:endParaRPr lang="en-US" sz="1700" dirty="0">
              <a:latin typeface="Palatino Linotype" panose="02040502050505030304" pitchFamily="18" charset="0"/>
            </a:endParaRPr>
          </a:p>
          <a:p>
            <a:pPr marL="0" indent="0">
              <a:buNone/>
            </a:pPr>
            <a:r>
              <a:rPr lang="en-US" sz="1700" dirty="0">
                <a:latin typeface="Palatino Linotype" panose="02040502050505030304" pitchFamily="18" charset="0"/>
              </a:rPr>
              <a:t>associated with wealth (mineral, vegetal)</a:t>
            </a:r>
          </a:p>
          <a:p>
            <a:pPr marL="0" indent="0">
              <a:buNone/>
            </a:pPr>
            <a:endParaRPr lang="en-US" sz="1700" dirty="0">
              <a:latin typeface="Palatino Linotype" panose="02040502050505030304" pitchFamily="18" charset="0"/>
            </a:endParaRPr>
          </a:p>
          <a:p>
            <a:pPr marL="0" indent="0">
              <a:buNone/>
            </a:pPr>
            <a:r>
              <a:rPr lang="en-US" sz="1700" dirty="0">
                <a:latin typeface="Palatino Linotype" panose="02040502050505030304" pitchFamily="18" charset="0"/>
              </a:rPr>
              <a:t>rarely spoken of, sacrifice with face averted</a:t>
            </a:r>
          </a:p>
        </p:txBody>
      </p:sp>
      <p:pic>
        <p:nvPicPr>
          <p:cNvPr id="13315" name="Picture 3" descr="Heraclion Art Museum" title="sculpture of Hades with Cerberu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95938" y="914400"/>
            <a:ext cx="2633662" cy="42138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989845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i="1" dirty="0" smtClean="0"/>
              <a:t>Homeric Hymns</a:t>
            </a:r>
            <a:endParaRPr lang="en-US" sz="3600" i="1" dirty="0"/>
          </a:p>
        </p:txBody>
      </p:sp>
      <p:sp>
        <p:nvSpPr>
          <p:cNvPr id="3" name="Content Placeholder 2"/>
          <p:cNvSpPr>
            <a:spLocks noGrp="1"/>
          </p:cNvSpPr>
          <p:nvPr>
            <p:ph idx="1"/>
          </p:nvPr>
        </p:nvSpPr>
        <p:spPr>
          <a:xfrm>
            <a:off x="685800" y="1143000"/>
            <a:ext cx="4038600" cy="4114800"/>
          </a:xfrm>
        </p:spPr>
        <p:txBody>
          <a:bodyPr>
            <a:normAutofit/>
          </a:bodyPr>
          <a:lstStyle/>
          <a:p>
            <a:pPr marL="0" indent="0">
              <a:buNone/>
            </a:pPr>
            <a:r>
              <a:rPr lang="en-US" sz="1700" dirty="0">
                <a:latin typeface="Palatino Linotype" panose="02040502050505030304" pitchFamily="18" charset="0"/>
              </a:rPr>
              <a:t>short poems of praise to the gods, often include prayer</a:t>
            </a:r>
          </a:p>
          <a:p>
            <a:pPr marL="0" indent="0">
              <a:buNone/>
            </a:pPr>
            <a:r>
              <a:rPr lang="en-US" sz="1700" dirty="0">
                <a:latin typeface="Palatino Linotype" panose="02040502050505030304" pitchFamily="18" charset="0"/>
              </a:rPr>
              <a:t>often describe ritual activity</a:t>
            </a:r>
          </a:p>
          <a:p>
            <a:pPr marL="0" indent="0">
              <a:buNone/>
            </a:pPr>
            <a:r>
              <a:rPr lang="en-US" sz="1700" dirty="0">
                <a:latin typeface="Palatino Linotype" panose="02040502050505030304" pitchFamily="18" charset="0"/>
              </a:rPr>
              <a:t>probably began as preludes to performances of Homeric Epic (</a:t>
            </a:r>
            <a:r>
              <a:rPr lang="en-US" sz="1700" i="1" dirty="0">
                <a:latin typeface="Palatino Linotype" panose="02040502050505030304" pitchFamily="18" charset="0"/>
              </a:rPr>
              <a:t>Iliad</a:t>
            </a:r>
            <a:r>
              <a:rPr lang="en-US" sz="1700" dirty="0">
                <a:latin typeface="Palatino Linotype" panose="02040502050505030304" pitchFamily="18" charset="0"/>
              </a:rPr>
              <a:t>, </a:t>
            </a:r>
            <a:r>
              <a:rPr lang="en-US" sz="1700" i="1" dirty="0">
                <a:latin typeface="Palatino Linotype" panose="02040502050505030304" pitchFamily="18" charset="0"/>
              </a:rPr>
              <a:t>Odyssey</a:t>
            </a:r>
            <a:r>
              <a:rPr lang="en-US" sz="1700" dirty="0">
                <a:latin typeface="Palatino Linotype" panose="02040502050505030304" pitchFamily="18" charset="0"/>
              </a:rPr>
              <a:t>)</a:t>
            </a:r>
          </a:p>
          <a:p>
            <a:pPr marL="0" indent="0">
              <a:buNone/>
            </a:pPr>
            <a:r>
              <a:rPr lang="en-US" sz="1700" dirty="0">
                <a:latin typeface="Palatino Linotype" panose="02040502050505030304" pitchFamily="18" charset="0"/>
              </a:rPr>
              <a:t>introduce key features of the god, and often tell an important myth</a:t>
            </a:r>
          </a:p>
          <a:p>
            <a:pPr marL="0" indent="0">
              <a:buNone/>
            </a:pPr>
            <a:r>
              <a:rPr lang="en-US" sz="1700" dirty="0">
                <a:latin typeface="Palatino Linotype" panose="02040502050505030304" pitchFamily="18" charset="0"/>
              </a:rPr>
              <a:t>most important ones may date from Archaic period (i.e. before 500 BC)</a:t>
            </a:r>
          </a:p>
        </p:txBody>
      </p:sp>
      <p:pic>
        <p:nvPicPr>
          <p:cNvPr id="5" name="Picture 2" title="red-figure Greek vase painting of scene from Homeric Hymn to Demete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00600" y="1143000"/>
            <a:ext cx="3719414" cy="31872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87029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i="1" dirty="0" smtClean="0"/>
              <a:t>Homeric Hymn to Apollo</a:t>
            </a:r>
            <a:endParaRPr lang="en-US" sz="3600" i="1" dirty="0"/>
          </a:p>
        </p:txBody>
      </p:sp>
      <p:pic>
        <p:nvPicPr>
          <p:cNvPr id="14338" name="Picture 2" title="map showing location of Delphi and Delo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533401"/>
            <a:ext cx="6219825" cy="4936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457299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i="1" dirty="0" smtClean="0"/>
              <a:t>Homeric Hymn to Apollo</a:t>
            </a:r>
            <a:endParaRPr lang="en-US" sz="3600" i="1" dirty="0"/>
          </a:p>
        </p:txBody>
      </p:sp>
      <p:sp>
        <p:nvSpPr>
          <p:cNvPr id="3" name="Rectangle 2"/>
          <p:cNvSpPr/>
          <p:nvPr/>
        </p:nvSpPr>
        <p:spPr>
          <a:xfrm>
            <a:off x="1219200" y="838200"/>
            <a:ext cx="6096000" cy="646331"/>
          </a:xfrm>
          <a:prstGeom prst="rect">
            <a:avLst/>
          </a:prstGeom>
        </p:spPr>
        <p:txBody>
          <a:bodyPr wrap="square">
            <a:spAutoFit/>
          </a:bodyPr>
          <a:lstStyle/>
          <a:p>
            <a:r>
              <a:rPr lang="en-US" dirty="0"/>
              <a:t>Zeus impregnates </a:t>
            </a:r>
            <a:r>
              <a:rPr lang="en-US" dirty="0" err="1"/>
              <a:t>Leto</a:t>
            </a:r>
            <a:r>
              <a:rPr lang="en-US" dirty="0"/>
              <a:t>, but no land on earth will allow her to give birth, until Delos does...</a:t>
            </a:r>
          </a:p>
        </p:txBody>
      </p:sp>
      <p:sp>
        <p:nvSpPr>
          <p:cNvPr id="4" name="Rectangle 3"/>
          <p:cNvSpPr/>
          <p:nvPr/>
        </p:nvSpPr>
        <p:spPr>
          <a:xfrm>
            <a:off x="5029200" y="1828800"/>
            <a:ext cx="4027388" cy="1754326"/>
          </a:xfrm>
          <a:prstGeom prst="rect">
            <a:avLst/>
          </a:prstGeom>
        </p:spPr>
        <p:txBody>
          <a:bodyPr wrap="square">
            <a:spAutoFit/>
          </a:bodyPr>
          <a:lstStyle/>
          <a:p>
            <a:r>
              <a:rPr lang="en-US" dirty="0"/>
              <a:t> Forthwith Phoebus Apollo spoke out among the deathless goddesses</a:t>
            </a:r>
            <a:r>
              <a:rPr lang="en-US" dirty="0" smtClean="0"/>
              <a:t>:</a:t>
            </a:r>
          </a:p>
          <a:p>
            <a:endParaRPr lang="en-US" dirty="0"/>
          </a:p>
          <a:p>
            <a:r>
              <a:rPr lang="en-US" dirty="0"/>
              <a:t>“The lyre and the curved bow shall ever be dear to me, and I will declare to men the unfailing will of Zeus.”</a:t>
            </a:r>
          </a:p>
        </p:txBody>
      </p:sp>
      <p:pic>
        <p:nvPicPr>
          <p:cNvPr id="15362" name="Picture 2" descr="National Archaeological Museum, Spain&#10;" title="red-figure vase painting of Apollo and Artemis on Delo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600200"/>
            <a:ext cx="4290981" cy="28588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43587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i="1" dirty="0" smtClean="0"/>
              <a:t>Homeric Hymn to Apollo</a:t>
            </a:r>
            <a:endParaRPr lang="en-US" sz="3600" i="1" dirty="0"/>
          </a:p>
        </p:txBody>
      </p:sp>
      <p:sp>
        <p:nvSpPr>
          <p:cNvPr id="4" name="Rectangle 3"/>
          <p:cNvSpPr/>
          <p:nvPr/>
        </p:nvSpPr>
        <p:spPr>
          <a:xfrm>
            <a:off x="4123330" y="838200"/>
            <a:ext cx="4495800" cy="4770537"/>
          </a:xfrm>
          <a:prstGeom prst="rect">
            <a:avLst/>
          </a:prstGeom>
        </p:spPr>
        <p:txBody>
          <a:bodyPr wrap="square">
            <a:spAutoFit/>
          </a:bodyPr>
          <a:lstStyle/>
          <a:p>
            <a:r>
              <a:rPr lang="en-US" sz="1600" dirty="0"/>
              <a:t>Yet your heart, </a:t>
            </a:r>
            <a:r>
              <a:rPr lang="en-US" sz="1600" dirty="0" err="1"/>
              <a:t>Phoibos</a:t>
            </a:r>
            <a:r>
              <a:rPr lang="en-US" sz="1600" dirty="0"/>
              <a:t>, most delights in Delos</a:t>
            </a:r>
          </a:p>
          <a:p>
            <a:r>
              <a:rPr lang="en-US" sz="1600" dirty="0"/>
              <a:t>where the Ionians, in trailing robes, gather</a:t>
            </a:r>
          </a:p>
          <a:p>
            <a:r>
              <a:rPr lang="en-US" sz="1600" dirty="0"/>
              <a:t>with their children and respected wives.</a:t>
            </a:r>
          </a:p>
          <a:p>
            <a:r>
              <a:rPr lang="en-US" sz="1600" dirty="0"/>
              <a:t>They please you when they hold their contests,</a:t>
            </a:r>
          </a:p>
          <a:p>
            <a:r>
              <a:rPr lang="en-US" sz="1600" dirty="0"/>
              <a:t>remembering you with boxing matches, dance and song.</a:t>
            </a:r>
          </a:p>
          <a:p>
            <a:r>
              <a:rPr lang="en-US" sz="1600" dirty="0"/>
              <a:t>…</a:t>
            </a:r>
          </a:p>
          <a:p>
            <a:r>
              <a:rPr lang="en-US" sz="1600" dirty="0"/>
              <a:t>And the greatest marvel, whose fame will never die:</a:t>
            </a:r>
          </a:p>
          <a:p>
            <a:r>
              <a:rPr lang="en-US" sz="1600" dirty="0"/>
              <a:t>the </a:t>
            </a:r>
            <a:r>
              <a:rPr lang="en-US" sz="1600" dirty="0" err="1"/>
              <a:t>Delian</a:t>
            </a:r>
            <a:r>
              <a:rPr lang="en-US" sz="1600" dirty="0"/>
              <a:t> girls, servants of the god of a hundred arrows.</a:t>
            </a:r>
          </a:p>
          <a:p>
            <a:r>
              <a:rPr lang="en-US" sz="1600" dirty="0"/>
              <a:t>They begin a hymn celebrating Apollo in song,</a:t>
            </a:r>
          </a:p>
          <a:p>
            <a:r>
              <a:rPr lang="en-US" sz="1600" dirty="0" err="1"/>
              <a:t>Leto</a:t>
            </a:r>
            <a:r>
              <a:rPr lang="en-US" sz="1600" dirty="0"/>
              <a:t> next and Artemis, who rains arrows,</a:t>
            </a:r>
          </a:p>
          <a:p>
            <a:r>
              <a:rPr lang="en-US" sz="1600" dirty="0"/>
              <a:t>and then, remembering the men and women of old,</a:t>
            </a:r>
          </a:p>
          <a:p>
            <a:r>
              <a:rPr lang="en-US" sz="1600" dirty="0"/>
              <a:t>they sing an epic tale – they enchant the people.</a:t>
            </a:r>
          </a:p>
          <a:p>
            <a:r>
              <a:rPr lang="en-US" sz="1600" dirty="0"/>
              <a:t>They know how to mimic the sounds of all folk</a:t>
            </a:r>
          </a:p>
          <a:p>
            <a:r>
              <a:rPr lang="en-US" sz="1600" dirty="0"/>
              <a:t>and the rattling of castanets; each person would hear</a:t>
            </a:r>
          </a:p>
          <a:p>
            <a:r>
              <a:rPr lang="en-US" sz="1600" dirty="0"/>
              <a:t>his own voice singing, so well do they craft the song.</a:t>
            </a:r>
          </a:p>
          <a:p>
            <a:r>
              <a:rPr lang="en-US" sz="1600" dirty="0"/>
              <a:t>(146-150;  156-64)</a:t>
            </a:r>
          </a:p>
        </p:txBody>
      </p:sp>
      <p:pic>
        <p:nvPicPr>
          <p:cNvPr id="17410" name="Picture 2" title="temple ruins, Delo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 y="1890484"/>
            <a:ext cx="3581400" cy="23876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5431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Polytheism vs. Monotheism</a:t>
            </a:r>
            <a:endParaRPr lang="en-US" sz="4400" dirty="0"/>
          </a:p>
        </p:txBody>
      </p:sp>
      <p:sp>
        <p:nvSpPr>
          <p:cNvPr id="3" name="Content Placeholder 2"/>
          <p:cNvSpPr>
            <a:spLocks noGrp="1"/>
          </p:cNvSpPr>
          <p:nvPr>
            <p:ph idx="1"/>
          </p:nvPr>
        </p:nvSpPr>
        <p:spPr/>
        <p:txBody>
          <a:bodyPr>
            <a:normAutofit/>
          </a:bodyPr>
          <a:lstStyle/>
          <a:p>
            <a:r>
              <a:rPr lang="en-US" sz="1800" dirty="0"/>
              <a:t>Monotheistic religions  (religions with one god), such as Judaism, Christianity and Islam, tend to see that god as omniscient, omnipotent and good</a:t>
            </a:r>
          </a:p>
          <a:p>
            <a:r>
              <a:rPr lang="en-US" sz="1800" dirty="0"/>
              <a:t>Monotheistic gods are often also abstract, maybe even </a:t>
            </a:r>
            <a:r>
              <a:rPr lang="en-US" sz="1800" dirty="0" err="1"/>
              <a:t>unrepresentable</a:t>
            </a:r>
            <a:endParaRPr lang="en-US" sz="1800" dirty="0"/>
          </a:p>
          <a:p>
            <a:endParaRPr lang="en-US" sz="1800" dirty="0"/>
          </a:p>
          <a:p>
            <a:r>
              <a:rPr lang="en-US" sz="1800" dirty="0"/>
              <a:t>Polytheistic religions (with many gods), such as ancient Greek and Roman religion, and modern Hinduism, see the world as filled with divine forces of various kinds, not all benevolent, potentially competing with each other, overlapping, and potentially </a:t>
            </a:r>
            <a:r>
              <a:rPr lang="en-US" sz="1800" dirty="0" smtClean="0"/>
              <a:t>limitless in number</a:t>
            </a:r>
            <a:endParaRPr lang="en-US" sz="1800" dirty="0"/>
          </a:p>
          <a:p>
            <a:r>
              <a:rPr lang="en-US" sz="1800" dirty="0"/>
              <a:t>Different gods have different functions, but their division not always simple</a:t>
            </a:r>
          </a:p>
          <a:p>
            <a:r>
              <a:rPr lang="en-US" sz="1800" dirty="0"/>
              <a:t>Gods also generally much more human in behavior, and representation of the gods is important</a:t>
            </a:r>
          </a:p>
        </p:txBody>
      </p:sp>
    </p:spTree>
    <p:extLst>
      <p:ext uri="{BB962C8B-B14F-4D97-AF65-F5344CB8AC3E}">
        <p14:creationId xmlns:p14="http://schemas.microsoft.com/office/powerpoint/2010/main" val="19301279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i="1" dirty="0" smtClean="0"/>
              <a:t>Homeric Hymn to Apollo</a:t>
            </a:r>
            <a:endParaRPr lang="en-US" sz="3600" i="1" dirty="0"/>
          </a:p>
        </p:txBody>
      </p:sp>
      <p:sp>
        <p:nvSpPr>
          <p:cNvPr id="4" name="Rectangle 3"/>
          <p:cNvSpPr/>
          <p:nvPr/>
        </p:nvSpPr>
        <p:spPr>
          <a:xfrm>
            <a:off x="3352800" y="1295400"/>
            <a:ext cx="5257800" cy="2585323"/>
          </a:xfrm>
          <a:prstGeom prst="rect">
            <a:avLst/>
          </a:prstGeom>
        </p:spPr>
        <p:txBody>
          <a:bodyPr wrap="square">
            <a:spAutoFit/>
          </a:bodyPr>
          <a:lstStyle/>
          <a:p>
            <a:r>
              <a:rPr lang="en-US" dirty="0"/>
              <a:t>“Girls, which man’s song is sweeter to you</a:t>
            </a:r>
          </a:p>
          <a:p>
            <a:r>
              <a:rPr lang="en-US" dirty="0"/>
              <a:t>Of those landing here, and who delights you the most?</a:t>
            </a:r>
          </a:p>
          <a:p>
            <a:r>
              <a:rPr lang="en-US" dirty="0"/>
              <a:t>Then you all answer so well about us:</a:t>
            </a:r>
          </a:p>
          <a:p>
            <a:r>
              <a:rPr lang="en-US" dirty="0"/>
              <a:t>“The blind man, who lives in rugged Chios,</a:t>
            </a:r>
          </a:p>
          <a:p>
            <a:r>
              <a:rPr lang="en-US" dirty="0"/>
              <a:t>Whose songs all remain the best forever.”</a:t>
            </a:r>
          </a:p>
          <a:p>
            <a:r>
              <a:rPr lang="en-US" dirty="0"/>
              <a:t>We will carry your fame (</a:t>
            </a:r>
            <a:r>
              <a:rPr lang="en-US" dirty="0" err="1">
                <a:solidFill>
                  <a:srgbClr val="FF0000"/>
                </a:solidFill>
              </a:rPr>
              <a:t>kleos</a:t>
            </a:r>
            <a:r>
              <a:rPr lang="en-US" dirty="0"/>
              <a:t>) so far over the earth</a:t>
            </a:r>
          </a:p>
          <a:p>
            <a:r>
              <a:rPr lang="en-US" dirty="0"/>
              <a:t>As we travel about the crowded cities of people.</a:t>
            </a:r>
          </a:p>
          <a:p>
            <a:r>
              <a:rPr lang="en-US" dirty="0"/>
              <a:t>They will be persuaded, since it is the truth.</a:t>
            </a:r>
          </a:p>
          <a:p>
            <a:r>
              <a:rPr lang="en-US" dirty="0"/>
              <a:t>(169-76)</a:t>
            </a:r>
          </a:p>
        </p:txBody>
      </p:sp>
      <p:pic>
        <p:nvPicPr>
          <p:cNvPr id="18434" name="Picture 2" descr="British Museum" title="portrait sculpture of Hom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371600"/>
            <a:ext cx="2095500" cy="2638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74003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i="1" dirty="0" smtClean="0"/>
              <a:t>Homeric Hymn to Apollo</a:t>
            </a:r>
            <a:endParaRPr lang="en-US" sz="3600" i="1" dirty="0"/>
          </a:p>
        </p:txBody>
      </p:sp>
      <p:sp>
        <p:nvSpPr>
          <p:cNvPr id="4" name="Rectangle 3"/>
          <p:cNvSpPr/>
          <p:nvPr/>
        </p:nvSpPr>
        <p:spPr>
          <a:xfrm>
            <a:off x="3320143" y="838200"/>
            <a:ext cx="5257800" cy="4524315"/>
          </a:xfrm>
          <a:prstGeom prst="rect">
            <a:avLst/>
          </a:prstGeom>
        </p:spPr>
        <p:txBody>
          <a:bodyPr wrap="square">
            <a:spAutoFit/>
          </a:bodyPr>
          <a:lstStyle/>
          <a:p>
            <a:r>
              <a:rPr lang="en-US" dirty="0"/>
              <a:t>People living in the rocky Peloponnesus, in Europe,</a:t>
            </a:r>
          </a:p>
          <a:p>
            <a:r>
              <a:rPr lang="en-US" dirty="0"/>
              <a:t>and in islands encircled by sea will make offerings</a:t>
            </a:r>
          </a:p>
          <a:p>
            <a:r>
              <a:rPr lang="en-US" dirty="0"/>
              <a:t>when seeking an oracle. To all of them, I will prophesy</a:t>
            </a:r>
          </a:p>
          <a:p>
            <a:r>
              <a:rPr lang="en-US" dirty="0"/>
              <a:t>unerring counsel, declaring oracles in my rich temple.”</a:t>
            </a:r>
          </a:p>
          <a:p>
            <a:r>
              <a:rPr lang="en-US" dirty="0"/>
              <a:t>After speaking, </a:t>
            </a:r>
            <a:r>
              <a:rPr lang="en-US" dirty="0" err="1"/>
              <a:t>Phoibos</a:t>
            </a:r>
            <a:r>
              <a:rPr lang="en-US" dirty="0"/>
              <a:t> Apollo set the foundations</a:t>
            </a:r>
          </a:p>
          <a:p>
            <a:r>
              <a:rPr lang="en-US" dirty="0"/>
              <a:t>wide and continuous. The sons of </a:t>
            </a:r>
            <a:r>
              <a:rPr lang="en-US" dirty="0" err="1"/>
              <a:t>Erginos</a:t>
            </a:r>
            <a:r>
              <a:rPr lang="en-US" dirty="0"/>
              <a:t>,</a:t>
            </a:r>
          </a:p>
          <a:p>
            <a:r>
              <a:rPr lang="en-US" dirty="0" err="1"/>
              <a:t>Trophonius</a:t>
            </a:r>
            <a:r>
              <a:rPr lang="en-US" dirty="0"/>
              <a:t> and </a:t>
            </a:r>
            <a:r>
              <a:rPr lang="en-US" dirty="0" err="1"/>
              <a:t>Agamedes</a:t>
            </a:r>
            <a:r>
              <a:rPr lang="en-US" dirty="0"/>
              <a:t>, dear to the immortal gods,</a:t>
            </a:r>
          </a:p>
          <a:p>
            <a:r>
              <a:rPr lang="en-US" dirty="0"/>
              <a:t>placed a marble threshold on the foundations.</a:t>
            </a:r>
          </a:p>
          <a:p>
            <a:r>
              <a:rPr lang="en-US" dirty="0"/>
              <a:t>The countless human race crafted a temple</a:t>
            </a:r>
          </a:p>
          <a:p>
            <a:r>
              <a:rPr lang="en-US" dirty="0"/>
              <a:t>with polished stones,  a temple to be a song forever.</a:t>
            </a:r>
          </a:p>
          <a:p>
            <a:r>
              <a:rPr lang="en-US" dirty="0"/>
              <a:t>A lovely stream runs near, where the son of Zeus</a:t>
            </a:r>
          </a:p>
          <a:p>
            <a:r>
              <a:rPr lang="en-US" dirty="0"/>
              <a:t>used his mighty bow to kill a she-dragon,</a:t>
            </a:r>
          </a:p>
          <a:p>
            <a:r>
              <a:rPr lang="en-US" dirty="0"/>
              <a:t>a great, fat, wild monster, who persisted in wreaking</a:t>
            </a:r>
          </a:p>
          <a:p>
            <a:r>
              <a:rPr lang="en-US" dirty="0"/>
              <a:t>much evil on men – on the men themselves</a:t>
            </a:r>
          </a:p>
          <a:p>
            <a:r>
              <a:rPr lang="en-US" dirty="0"/>
              <a:t>and often on their rangy sheep – a very bloody bane.</a:t>
            </a:r>
          </a:p>
          <a:p>
            <a:r>
              <a:rPr lang="en-US" dirty="0"/>
              <a:t>(290-304)</a:t>
            </a:r>
          </a:p>
        </p:txBody>
      </p:sp>
      <p:pic>
        <p:nvPicPr>
          <p:cNvPr id="19458" name="Picture 2" title="photo of temple of Apollo, Delph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981200"/>
            <a:ext cx="2514600" cy="167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56127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i="1" dirty="0" smtClean="0"/>
              <a:t>Homeric Hymn to Hermes</a:t>
            </a:r>
            <a:endParaRPr lang="en-US" sz="3600" i="1" dirty="0"/>
          </a:p>
        </p:txBody>
      </p:sp>
      <p:sp>
        <p:nvSpPr>
          <p:cNvPr id="3" name="Rectangle 2"/>
          <p:cNvSpPr/>
          <p:nvPr/>
        </p:nvSpPr>
        <p:spPr>
          <a:xfrm>
            <a:off x="3810000" y="514287"/>
            <a:ext cx="4953000" cy="5016758"/>
          </a:xfrm>
          <a:prstGeom prst="rect">
            <a:avLst/>
          </a:prstGeom>
        </p:spPr>
        <p:txBody>
          <a:bodyPr wrap="square">
            <a:spAutoFit/>
          </a:bodyPr>
          <a:lstStyle/>
          <a:p>
            <a:r>
              <a:rPr lang="en-US" sz="1600" dirty="0"/>
              <a:t>Maia bore a wily child with a seductive mind –</a:t>
            </a:r>
          </a:p>
          <a:p>
            <a:r>
              <a:rPr lang="en-US" sz="1600" dirty="0"/>
              <a:t>a robber, cattle rustler, guide of dreams,</a:t>
            </a:r>
          </a:p>
          <a:p>
            <a:r>
              <a:rPr lang="en-US" sz="1600" dirty="0"/>
              <a:t>who stands watch by night, guardian at the gate,</a:t>
            </a:r>
          </a:p>
          <a:p>
            <a:r>
              <a:rPr lang="en-US" sz="1600" dirty="0"/>
              <a:t>who would soon reveal glorious deeds among immortal gods.</a:t>
            </a:r>
          </a:p>
          <a:p>
            <a:r>
              <a:rPr lang="en-US" sz="1600" dirty="0"/>
              <a:t>Born at dawn, at midday he played the lyre,</a:t>
            </a:r>
          </a:p>
          <a:p>
            <a:r>
              <a:rPr lang="en-US" sz="1600" dirty="0"/>
              <a:t>at dusk he stole the cattle of Apollo the skillful Archer,</a:t>
            </a:r>
          </a:p>
          <a:p>
            <a:r>
              <a:rPr lang="en-US" sz="1600" dirty="0"/>
              <a:t>on that fourth day of the month Queen Maia bore him. </a:t>
            </a:r>
          </a:p>
          <a:p>
            <a:r>
              <a:rPr lang="en-US" sz="1600" dirty="0"/>
              <a:t>(13-19)</a:t>
            </a:r>
          </a:p>
          <a:p>
            <a:endParaRPr lang="en-US" sz="1600" dirty="0"/>
          </a:p>
          <a:p>
            <a:r>
              <a:rPr lang="en-US" sz="1600" dirty="0"/>
              <a:t>His heart delighted, Hermes pulled the rich meat</a:t>
            </a:r>
          </a:p>
          <a:p>
            <a:r>
              <a:rPr lang="en-US" sz="1600" dirty="0"/>
              <a:t>onto a smooth, flat stone and cut twelve portions</a:t>
            </a:r>
          </a:p>
          <a:p>
            <a:r>
              <a:rPr lang="en-US" sz="1600" dirty="0"/>
              <a:t>divided by lot, setting out each perfect prize.</a:t>
            </a:r>
          </a:p>
          <a:p>
            <a:r>
              <a:rPr lang="en-US" sz="1600" dirty="0"/>
              <a:t>Glorious Hermes craved the offering of meat,</a:t>
            </a:r>
          </a:p>
          <a:p>
            <a:r>
              <a:rPr lang="en-US" sz="1600" dirty="0"/>
              <a:t>for the sweet scent rubbed at him – him a god! –</a:t>
            </a:r>
          </a:p>
          <a:p>
            <a:r>
              <a:rPr lang="en-US" sz="1600" dirty="0"/>
              <a:t>but his manly sprit could not persuade him,</a:t>
            </a:r>
          </a:p>
          <a:p>
            <a:r>
              <a:rPr lang="en-US" sz="1600" dirty="0"/>
              <a:t>despite his great desire to shove it down his sacred throat.</a:t>
            </a:r>
          </a:p>
          <a:p>
            <a:r>
              <a:rPr lang="en-US" sz="1600" dirty="0"/>
              <a:t>Instead, he set all the meat and fat in the cave,</a:t>
            </a:r>
          </a:p>
          <a:p>
            <a:r>
              <a:rPr lang="en-US" sz="1600" dirty="0"/>
              <a:t>quickly lifting them high in midair,</a:t>
            </a:r>
          </a:p>
          <a:p>
            <a:r>
              <a:rPr lang="en-US" sz="1600" dirty="0"/>
              <a:t>a sign of his recent theft. (127-36)</a:t>
            </a:r>
          </a:p>
        </p:txBody>
      </p:sp>
      <p:pic>
        <p:nvPicPr>
          <p:cNvPr id="20482" name="Picture 2" descr="black-figure hydria, Louvre, Paris" title="vase painting of the baby Herm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847372"/>
            <a:ext cx="3124200" cy="23505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42618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i="1" dirty="0" smtClean="0"/>
              <a:t>Homeric Hymn to Hermes: </a:t>
            </a:r>
            <a:br>
              <a:rPr lang="en-US" sz="3600" i="1" dirty="0" smtClean="0"/>
            </a:br>
            <a:r>
              <a:rPr lang="en-US" sz="2400" dirty="0" smtClean="0"/>
              <a:t>The two songs of Hermes</a:t>
            </a:r>
            <a:endParaRPr lang="en-US" sz="2400" dirty="0"/>
          </a:p>
        </p:txBody>
      </p:sp>
      <p:sp>
        <p:nvSpPr>
          <p:cNvPr id="4" name="Rectangle 3"/>
          <p:cNvSpPr/>
          <p:nvPr/>
        </p:nvSpPr>
        <p:spPr>
          <a:xfrm>
            <a:off x="3886200" y="914400"/>
            <a:ext cx="4572000" cy="3754874"/>
          </a:xfrm>
          <a:prstGeom prst="rect">
            <a:avLst/>
          </a:prstGeom>
        </p:spPr>
        <p:txBody>
          <a:bodyPr>
            <a:spAutoFit/>
          </a:bodyPr>
          <a:lstStyle/>
          <a:p>
            <a:r>
              <a:rPr lang="en-US" sz="1400" dirty="0"/>
              <a:t>“Like young men provoking each other at feasts,</a:t>
            </a:r>
          </a:p>
          <a:p>
            <a:r>
              <a:rPr lang="en-US" sz="1400" dirty="0"/>
              <a:t>The god sang along beautifully with the lyre,</a:t>
            </a:r>
          </a:p>
          <a:p>
            <a:r>
              <a:rPr lang="en-US" sz="1400" dirty="0"/>
              <a:t>Improvising tales of the amorous love talk</a:t>
            </a:r>
          </a:p>
          <a:p>
            <a:r>
              <a:rPr lang="en-US" sz="1400" dirty="0"/>
              <a:t>Between Kronos’ </a:t>
            </a:r>
            <a:r>
              <a:rPr lang="en-US" sz="1400" dirty="0" smtClean="0"/>
              <a:t>divine son </a:t>
            </a:r>
            <a:r>
              <a:rPr lang="en-US" sz="1400" dirty="0"/>
              <a:t>and Maia in </a:t>
            </a:r>
            <a:r>
              <a:rPr lang="en-US" sz="1400" dirty="0" smtClean="0"/>
              <a:t>fine sandals</a:t>
            </a:r>
            <a:r>
              <a:rPr lang="en-US" sz="1400" dirty="0"/>
              <a:t>:</a:t>
            </a:r>
          </a:p>
          <a:p>
            <a:r>
              <a:rPr lang="en-US" sz="1400" dirty="0"/>
              <a:t>Hermes celebrated in song his own famous conception.”</a:t>
            </a:r>
          </a:p>
          <a:p>
            <a:r>
              <a:rPr lang="en-US" sz="1400" dirty="0"/>
              <a:t>(55-59)</a:t>
            </a:r>
          </a:p>
          <a:p>
            <a:endParaRPr lang="en-US" sz="1400" dirty="0"/>
          </a:p>
          <a:p>
            <a:r>
              <a:rPr lang="en-US" sz="1400" dirty="0"/>
              <a:t>“Soon he played a high,</a:t>
            </a:r>
          </a:p>
          <a:p>
            <a:r>
              <a:rPr lang="en-US" sz="1400" dirty="0"/>
              <a:t>Sweet prelude, his lovely voice following after,</a:t>
            </a:r>
          </a:p>
          <a:p>
            <a:r>
              <a:rPr lang="en-US" sz="1400" dirty="0"/>
              <a:t>Celebrating the immortal gods and dark Earth,</a:t>
            </a:r>
          </a:p>
          <a:p>
            <a:r>
              <a:rPr lang="en-US" sz="1400" dirty="0"/>
              <a:t>How things came to be, and how each won his lot.</a:t>
            </a:r>
          </a:p>
          <a:p>
            <a:r>
              <a:rPr lang="en-US" sz="1400" dirty="0"/>
              <a:t>First of the gods, he honored in song Mnemosyne,</a:t>
            </a:r>
          </a:p>
          <a:p>
            <a:r>
              <a:rPr lang="en-US" sz="1400" dirty="0"/>
              <a:t>Mother of the Muses – the son of Maia fell to her lot.</a:t>
            </a:r>
          </a:p>
          <a:p>
            <a:r>
              <a:rPr lang="en-US" sz="1400" dirty="0"/>
              <a:t>Then the glorious son of Zeus honored each one</a:t>
            </a:r>
          </a:p>
          <a:p>
            <a:r>
              <a:rPr lang="en-US" sz="1400" dirty="0"/>
              <a:t>Of the immortal gods from the eldest on down,</a:t>
            </a:r>
          </a:p>
          <a:p>
            <a:r>
              <a:rPr lang="en-US" sz="1400" dirty="0"/>
              <a:t>Singing of all in order, strumming the lyre on his arm.”</a:t>
            </a:r>
          </a:p>
          <a:p>
            <a:r>
              <a:rPr lang="en-US" sz="1400" dirty="0"/>
              <a:t>(425-33)</a:t>
            </a:r>
          </a:p>
        </p:txBody>
      </p:sp>
      <p:pic>
        <p:nvPicPr>
          <p:cNvPr id="21506" name="Picture 2" descr="http://www.mlahanas.de/Greeks/Texts/HomericHymns/HermesLyr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244530"/>
            <a:ext cx="3150316" cy="30946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61822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i="1" dirty="0" smtClean="0"/>
              <a:t>Homeric Hymn to Hermes: </a:t>
            </a:r>
            <a:br>
              <a:rPr lang="en-US" sz="3600" i="1" dirty="0" smtClean="0"/>
            </a:br>
            <a:r>
              <a:rPr lang="en-US" sz="2400" dirty="0" smtClean="0"/>
              <a:t>True Lies</a:t>
            </a:r>
            <a:endParaRPr lang="en-US" sz="2400" dirty="0"/>
          </a:p>
        </p:txBody>
      </p:sp>
      <p:sp>
        <p:nvSpPr>
          <p:cNvPr id="3" name="Rectangle 2"/>
          <p:cNvSpPr/>
          <p:nvPr/>
        </p:nvSpPr>
        <p:spPr>
          <a:xfrm>
            <a:off x="3429000" y="762000"/>
            <a:ext cx="5029200" cy="3970318"/>
          </a:xfrm>
          <a:prstGeom prst="rect">
            <a:avLst/>
          </a:prstGeom>
        </p:spPr>
        <p:txBody>
          <a:bodyPr wrap="square">
            <a:spAutoFit/>
          </a:bodyPr>
          <a:lstStyle/>
          <a:p>
            <a:r>
              <a:rPr lang="en-US" dirty="0"/>
              <a:t>Hermes’ Bee Maidens:</a:t>
            </a:r>
          </a:p>
          <a:p>
            <a:r>
              <a:rPr lang="en-US" dirty="0"/>
              <a:t>“When they are inspired by eating golden honey,</a:t>
            </a:r>
          </a:p>
          <a:p>
            <a:r>
              <a:rPr lang="en-US" dirty="0"/>
              <a:t>They cheerfully wish to proclaim the truth –</a:t>
            </a:r>
          </a:p>
          <a:p>
            <a:r>
              <a:rPr lang="en-US" dirty="0"/>
              <a:t>But if they are deprived of the gods’ sweet food,</a:t>
            </a:r>
          </a:p>
          <a:p>
            <a:r>
              <a:rPr lang="en-US" dirty="0"/>
              <a:t>They tell lies as they swarm all together.</a:t>
            </a:r>
          </a:p>
          <a:p>
            <a:r>
              <a:rPr lang="en-US" dirty="0"/>
              <a:t>(Homeric Hymn to Hermes, 560-63).</a:t>
            </a:r>
          </a:p>
          <a:p>
            <a:endParaRPr lang="en-US" dirty="0"/>
          </a:p>
          <a:p>
            <a:r>
              <a:rPr lang="en-US" dirty="0"/>
              <a:t>The Muses:</a:t>
            </a:r>
          </a:p>
          <a:p>
            <a:r>
              <a:rPr lang="en-US" dirty="0"/>
              <a:t>“We know how to tell lies that look like the truth, but we can speak the truth when we want to.” (Hesiod, </a:t>
            </a:r>
            <a:r>
              <a:rPr lang="en-US" dirty="0" err="1"/>
              <a:t>Theogony</a:t>
            </a:r>
            <a:r>
              <a:rPr lang="en-US" dirty="0"/>
              <a:t> 27-28)</a:t>
            </a:r>
          </a:p>
          <a:p>
            <a:endParaRPr lang="en-US" dirty="0"/>
          </a:p>
          <a:p>
            <a:r>
              <a:rPr lang="en-US" sz="1600" dirty="0" err="1">
                <a:latin typeface="Palatino Linotype" panose="02040502050505030304" pitchFamily="18" charset="0"/>
              </a:rPr>
              <a:t>ἴδμεν</a:t>
            </a:r>
            <a:r>
              <a:rPr lang="en-US" sz="1600" dirty="0">
                <a:latin typeface="Palatino Linotype" panose="02040502050505030304" pitchFamily="18" charset="0"/>
              </a:rPr>
              <a:t> </a:t>
            </a:r>
            <a:r>
              <a:rPr lang="en-US" sz="1600" dirty="0" err="1">
                <a:latin typeface="Palatino Linotype" panose="02040502050505030304" pitchFamily="18" charset="0"/>
              </a:rPr>
              <a:t>ψεύδε</a:t>
            </a:r>
            <a:r>
              <a:rPr lang="en-US" sz="1600" dirty="0">
                <a:latin typeface="Palatino Linotype" panose="02040502050505030304" pitchFamily="18" charset="0"/>
              </a:rPr>
              <a:t>α πολλὰ λέγειν ἐτύμοισιν ὁμοῖα, </a:t>
            </a:r>
          </a:p>
          <a:p>
            <a:r>
              <a:rPr lang="en-US" sz="1600" dirty="0" err="1">
                <a:latin typeface="Palatino Linotype" panose="02040502050505030304" pitchFamily="18" charset="0"/>
              </a:rPr>
              <a:t>ἴδμεν</a:t>
            </a:r>
            <a:r>
              <a:rPr lang="en-US" sz="1600" dirty="0">
                <a:latin typeface="Palatino Linotype" panose="02040502050505030304" pitchFamily="18" charset="0"/>
              </a:rPr>
              <a:t> δ' </a:t>
            </a:r>
            <a:r>
              <a:rPr lang="en-US" sz="1600" dirty="0" err="1">
                <a:latin typeface="Palatino Linotype" panose="02040502050505030304" pitchFamily="18" charset="0"/>
              </a:rPr>
              <a:t>εὖτ</a:t>
            </a:r>
            <a:r>
              <a:rPr lang="en-US" sz="1600" dirty="0">
                <a:latin typeface="Palatino Linotype" panose="02040502050505030304" pitchFamily="18" charset="0"/>
              </a:rPr>
              <a:t>' </a:t>
            </a:r>
            <a:r>
              <a:rPr lang="en-US" sz="1600" dirty="0" err="1">
                <a:latin typeface="Palatino Linotype" panose="02040502050505030304" pitchFamily="18" charset="0"/>
              </a:rPr>
              <a:t>ἐθέλωμεν</a:t>
            </a:r>
            <a:r>
              <a:rPr lang="en-US" sz="1600" dirty="0">
                <a:latin typeface="Palatino Linotype" panose="02040502050505030304" pitchFamily="18" charset="0"/>
              </a:rPr>
              <a:t> </a:t>
            </a:r>
            <a:r>
              <a:rPr lang="en-US" sz="1600" dirty="0" err="1">
                <a:latin typeface="Palatino Linotype" panose="02040502050505030304" pitchFamily="18" charset="0"/>
              </a:rPr>
              <a:t>ἀληθέ</a:t>
            </a:r>
            <a:r>
              <a:rPr lang="en-US" sz="1600" dirty="0">
                <a:latin typeface="Palatino Linotype" panose="02040502050505030304" pitchFamily="18" charset="0"/>
              </a:rPr>
              <a:t>α γηρύσασθαι</a:t>
            </a:r>
          </a:p>
        </p:txBody>
      </p:sp>
      <p:pic>
        <p:nvPicPr>
          <p:cNvPr id="22530" name="Picture 2" descr="Roman sarcophagus, 1st-2nd century AD. Now at Woburn Abbey, England" title="bas-relief sculpture of the Muse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 y="2057400"/>
            <a:ext cx="2996945" cy="1737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22169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i="1" dirty="0" smtClean="0"/>
              <a:t>Homeric Hymn to Dionysus</a:t>
            </a:r>
            <a:endParaRPr lang="en-US" sz="2400" dirty="0"/>
          </a:p>
        </p:txBody>
      </p:sp>
      <p:sp>
        <p:nvSpPr>
          <p:cNvPr id="4" name="Rectangle 3"/>
          <p:cNvSpPr/>
          <p:nvPr/>
        </p:nvSpPr>
        <p:spPr>
          <a:xfrm>
            <a:off x="3429000" y="762000"/>
            <a:ext cx="5334000" cy="4524315"/>
          </a:xfrm>
          <a:prstGeom prst="rect">
            <a:avLst/>
          </a:prstGeom>
        </p:spPr>
        <p:txBody>
          <a:bodyPr wrap="square">
            <a:spAutoFit/>
          </a:bodyPr>
          <a:lstStyle/>
          <a:p>
            <a:r>
              <a:rPr lang="en-US" dirty="0"/>
              <a:t>Then vines stretched all over atop the sail,</a:t>
            </a:r>
          </a:p>
          <a:p>
            <a:r>
              <a:rPr lang="en-US" dirty="0"/>
              <a:t>hanging down with thick clusters of grapes.</a:t>
            </a:r>
          </a:p>
          <a:p>
            <a:r>
              <a:rPr lang="en-US" dirty="0"/>
              <a:t>Dark ivy twisted around the mast</a:t>
            </a:r>
          </a:p>
          <a:p>
            <a:r>
              <a:rPr lang="en-US" dirty="0"/>
              <a:t>blooming with flowers, rich berries sprang out</a:t>
            </a:r>
          </a:p>
          <a:p>
            <a:r>
              <a:rPr lang="en-US" dirty="0"/>
              <a:t>and the oarlocks wore garlands. Seeing all that,</a:t>
            </a:r>
          </a:p>
          <a:p>
            <a:r>
              <a:rPr lang="en-US" dirty="0"/>
              <a:t>the crew told the helmsmen to head landward.</a:t>
            </a:r>
          </a:p>
          <a:p>
            <a:r>
              <a:rPr lang="en-US" dirty="0"/>
              <a:t>But in the ship’s bow, the god appeared to them </a:t>
            </a:r>
          </a:p>
          <a:p>
            <a:r>
              <a:rPr lang="en-US" dirty="0"/>
              <a:t>as a terrible lion and gave a mighty roar.</a:t>
            </a:r>
          </a:p>
          <a:p>
            <a:r>
              <a:rPr lang="en-US" dirty="0"/>
              <a:t>Performing wonders </a:t>
            </a:r>
            <a:r>
              <a:rPr lang="en-US" dirty="0" err="1"/>
              <a:t>midship</a:t>
            </a:r>
            <a:r>
              <a:rPr lang="en-US" dirty="0"/>
              <a:t>, he made a shaggy bear</a:t>
            </a:r>
          </a:p>
          <a:p>
            <a:r>
              <a:rPr lang="en-US" dirty="0"/>
              <a:t>rear up, raging, while the lion glared ferociously</a:t>
            </a:r>
          </a:p>
          <a:p>
            <a:r>
              <a:rPr lang="en-US" dirty="0"/>
              <a:t>from the high deck. The men fled in fear to the stern,</a:t>
            </a:r>
          </a:p>
          <a:p>
            <a:r>
              <a:rPr lang="en-US" dirty="0"/>
              <a:t>where they clustered panic-stricken around</a:t>
            </a:r>
          </a:p>
          <a:p>
            <a:r>
              <a:rPr lang="en-US" dirty="0"/>
              <a:t>the sober-minded helmsman. With a sudden leap,</a:t>
            </a:r>
          </a:p>
          <a:p>
            <a:r>
              <a:rPr lang="en-US" dirty="0"/>
              <a:t>the lion seized the captain. Then all the rest, </a:t>
            </a:r>
          </a:p>
          <a:p>
            <a:r>
              <a:rPr lang="en-US" dirty="0"/>
              <a:t>fleeing their doom, dove into the glistening sea</a:t>
            </a:r>
          </a:p>
          <a:p>
            <a:r>
              <a:rPr lang="en-US" dirty="0"/>
              <a:t>and became dolphins. (38-53)</a:t>
            </a:r>
          </a:p>
        </p:txBody>
      </p:sp>
      <p:pic>
        <p:nvPicPr>
          <p:cNvPr id="23554" name="Picture 2" descr="c. 540 BC, kylix. Staatliche Antikensammlungen, Munich&#10;" title="black-figure vase painting of Dionysus on the ship, with the sailors turned into dolphin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6873" y="1371600"/>
            <a:ext cx="2952127" cy="2788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5377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In the beginning…</a:t>
            </a:r>
            <a:endParaRPr lang="en-US" sz="4400" dirty="0"/>
          </a:p>
        </p:txBody>
      </p:sp>
      <p:sp>
        <p:nvSpPr>
          <p:cNvPr id="3" name="Content Placeholder 2"/>
          <p:cNvSpPr>
            <a:spLocks noGrp="1"/>
          </p:cNvSpPr>
          <p:nvPr>
            <p:ph idx="1"/>
          </p:nvPr>
        </p:nvSpPr>
        <p:spPr>
          <a:xfrm>
            <a:off x="762000" y="1752600"/>
            <a:ext cx="7543800" cy="3505200"/>
          </a:xfrm>
        </p:spPr>
        <p:txBody>
          <a:bodyPr>
            <a:normAutofit fontScale="92500" lnSpcReduction="10000"/>
          </a:bodyPr>
          <a:lstStyle/>
          <a:p>
            <a:pPr marL="0" indent="0">
              <a:buNone/>
            </a:pPr>
            <a:endParaRPr lang="en-US" sz="1800" dirty="0" smtClean="0"/>
          </a:p>
          <a:p>
            <a:pPr marL="0" indent="0">
              <a:buNone/>
            </a:pPr>
            <a:endParaRPr lang="en-US" sz="1800" dirty="0"/>
          </a:p>
          <a:p>
            <a:pPr marL="0" indent="0">
              <a:buNone/>
            </a:pPr>
            <a:endParaRPr lang="en-US" sz="1800" dirty="0" smtClean="0"/>
          </a:p>
          <a:p>
            <a:pPr marL="0" indent="0">
              <a:buNone/>
            </a:pPr>
            <a:r>
              <a:rPr lang="en-US" sz="1800" dirty="0" smtClean="0"/>
              <a:t>“In </a:t>
            </a:r>
            <a:r>
              <a:rPr lang="en-US" sz="1800" dirty="0"/>
              <a:t>truth at first Chaos came to be, but next wide-bosomed Earth, the ever-sure foundation of </a:t>
            </a:r>
            <a:r>
              <a:rPr lang="en-US" sz="1800" dirty="0" smtClean="0"/>
              <a:t>all the </a:t>
            </a:r>
            <a:r>
              <a:rPr lang="en-US" sz="1800" dirty="0"/>
              <a:t>deathless ones who hold the peaks of snowy Olympus, and dim Tartarus in the depth of the wide-</a:t>
            </a:r>
            <a:r>
              <a:rPr lang="en-US" sz="1800" dirty="0" err="1"/>
              <a:t>pathed</a:t>
            </a:r>
            <a:r>
              <a:rPr lang="en-US" sz="1800" dirty="0"/>
              <a:t> Earth, </a:t>
            </a:r>
            <a:r>
              <a:rPr lang="en-US" sz="1800" dirty="0" smtClean="0"/>
              <a:t>and </a:t>
            </a:r>
            <a:r>
              <a:rPr lang="en-US" sz="1800" dirty="0"/>
              <a:t>Eros </a:t>
            </a:r>
            <a:r>
              <a:rPr lang="en-US" sz="1800" dirty="0" smtClean="0"/>
              <a:t>(Love), </a:t>
            </a:r>
            <a:r>
              <a:rPr lang="en-US" sz="1800" dirty="0"/>
              <a:t>fairest among the deathless gods, who unnerves the limbs and overcomes the mind and wise counsels of all gods and all men within them. </a:t>
            </a:r>
            <a:endParaRPr lang="en-US" sz="1800" dirty="0" smtClean="0"/>
          </a:p>
          <a:p>
            <a:pPr marL="0" indent="0">
              <a:buNone/>
            </a:pPr>
            <a:endParaRPr lang="en-US" sz="1800" dirty="0"/>
          </a:p>
          <a:p>
            <a:pPr marL="0" indent="0">
              <a:buNone/>
            </a:pPr>
            <a:r>
              <a:rPr lang="en-US" sz="1800" dirty="0" smtClean="0"/>
              <a:t>From </a:t>
            </a:r>
            <a:r>
              <a:rPr lang="en-US" sz="1800" dirty="0"/>
              <a:t>Chaos came forth Erebus and black Night; but of Night were born </a:t>
            </a:r>
            <a:r>
              <a:rPr lang="en-US" sz="1800" dirty="0" smtClean="0"/>
              <a:t>Aether and </a:t>
            </a:r>
            <a:r>
              <a:rPr lang="en-US" sz="1800" dirty="0"/>
              <a:t>Day, </a:t>
            </a:r>
            <a:r>
              <a:rPr lang="en-US" sz="1800" dirty="0" smtClean="0"/>
              <a:t> </a:t>
            </a:r>
            <a:r>
              <a:rPr lang="en-US" sz="1800" dirty="0"/>
              <a:t>whom she conceived and bore from union in love with Erebus. And Earth first bore starry Heaven, equal to herself, to cover her on every side, and to be an ever-sure abiding-place for the blessed gods</a:t>
            </a:r>
            <a:r>
              <a:rPr lang="en-US" sz="1800" dirty="0" smtClean="0"/>
              <a:t>.”</a:t>
            </a:r>
            <a:endParaRPr lang="en-US" sz="1800" dirty="0"/>
          </a:p>
          <a:p>
            <a:pPr marL="0" indent="0">
              <a:buNone/>
            </a:pPr>
            <a:endParaRPr lang="en-US" sz="1800" dirty="0" smtClean="0"/>
          </a:p>
          <a:p>
            <a:pPr marL="0" indent="0">
              <a:buNone/>
            </a:pPr>
            <a:endParaRPr lang="en-US" sz="1800" dirty="0"/>
          </a:p>
          <a:p>
            <a:pPr marL="0" indent="0">
              <a:buNone/>
            </a:pPr>
            <a:endParaRPr lang="en-US" sz="1800" dirty="0" smtClean="0"/>
          </a:p>
          <a:p>
            <a:pPr marL="0" indent="0">
              <a:buNone/>
            </a:pPr>
            <a:endParaRPr lang="en-US" sz="1800" dirty="0"/>
          </a:p>
          <a:p>
            <a:pPr marL="0" indent="0">
              <a:buNone/>
            </a:pPr>
            <a:endParaRPr lang="en-US" sz="1800" dirty="0" smtClean="0"/>
          </a:p>
          <a:p>
            <a:pPr marL="0" indent="0">
              <a:buNone/>
            </a:pPr>
            <a:endParaRPr lang="en-US" sz="1800" dirty="0"/>
          </a:p>
        </p:txBody>
      </p:sp>
      <p:sp>
        <p:nvSpPr>
          <p:cNvPr id="4" name="TextBox 3"/>
          <p:cNvSpPr txBox="1"/>
          <p:nvPr/>
        </p:nvSpPr>
        <p:spPr>
          <a:xfrm>
            <a:off x="838200" y="990600"/>
            <a:ext cx="7620000" cy="646331"/>
          </a:xfrm>
          <a:prstGeom prst="rect">
            <a:avLst/>
          </a:prstGeom>
          <a:noFill/>
        </p:spPr>
        <p:txBody>
          <a:bodyPr wrap="square" rtlCol="0">
            <a:spAutoFit/>
          </a:bodyPr>
          <a:lstStyle/>
          <a:p>
            <a:r>
              <a:rPr lang="en-US" dirty="0"/>
              <a:t>The major Greek text to give us a myth of the origin of the universe is Hesiod’s </a:t>
            </a:r>
            <a:r>
              <a:rPr lang="en-US" i="1" dirty="0" err="1"/>
              <a:t>Theogony</a:t>
            </a:r>
            <a:r>
              <a:rPr lang="en-US" dirty="0"/>
              <a:t> (c. 8 century BC); other versions definitely existed</a:t>
            </a:r>
            <a:r>
              <a:rPr lang="en-US" dirty="0" smtClean="0"/>
              <a:t>.</a:t>
            </a:r>
            <a:endParaRPr lang="en-US" dirty="0"/>
          </a:p>
        </p:txBody>
      </p:sp>
    </p:spTree>
    <p:extLst>
      <p:ext uri="{BB962C8B-B14F-4D97-AF65-F5344CB8AC3E}">
        <p14:creationId xmlns:p14="http://schemas.microsoft.com/office/powerpoint/2010/main" val="280369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029200"/>
            <a:ext cx="6781800" cy="1143000"/>
          </a:xfrm>
        </p:spPr>
        <p:txBody>
          <a:bodyPr>
            <a:normAutofit/>
          </a:bodyPr>
          <a:lstStyle/>
          <a:p>
            <a:r>
              <a:rPr lang="en-US" sz="3600" dirty="0"/>
              <a:t>Gaia </a:t>
            </a:r>
            <a:r>
              <a:rPr lang="en-US" sz="3600" dirty="0">
                <a:latin typeface="Palatino Linotype" panose="02040502050505030304" pitchFamily="18" charset="0"/>
              </a:rPr>
              <a:t>Γαῖα</a:t>
            </a:r>
            <a:r>
              <a:rPr lang="en-US" sz="3600" dirty="0"/>
              <a:t> and Uranus </a:t>
            </a:r>
            <a:r>
              <a:rPr lang="en-US" sz="3600" dirty="0" err="1">
                <a:latin typeface="Palatino Linotype" panose="02040502050505030304" pitchFamily="18" charset="0"/>
              </a:rPr>
              <a:t>Οὐρ</a:t>
            </a:r>
            <a:r>
              <a:rPr lang="en-US" sz="3600" dirty="0">
                <a:latin typeface="Palatino Linotype" panose="02040502050505030304" pitchFamily="18" charset="0"/>
              </a:rPr>
              <a:t>ανός</a:t>
            </a:r>
          </a:p>
        </p:txBody>
      </p:sp>
      <p:sp>
        <p:nvSpPr>
          <p:cNvPr id="3" name="Content Placeholder 2"/>
          <p:cNvSpPr>
            <a:spLocks noGrp="1"/>
          </p:cNvSpPr>
          <p:nvPr>
            <p:ph idx="1"/>
          </p:nvPr>
        </p:nvSpPr>
        <p:spPr>
          <a:xfrm>
            <a:off x="762000" y="685800"/>
            <a:ext cx="3962400" cy="4648200"/>
          </a:xfrm>
        </p:spPr>
        <p:txBody>
          <a:bodyPr>
            <a:normAutofit/>
          </a:bodyPr>
          <a:lstStyle/>
          <a:p>
            <a:pPr marL="0" indent="0">
              <a:buNone/>
            </a:pPr>
            <a:r>
              <a:rPr lang="en-US" sz="1800" dirty="0"/>
              <a:t>Mother Earth and </a:t>
            </a:r>
            <a:r>
              <a:rPr lang="en-US" sz="1800" dirty="0" smtClean="0"/>
              <a:t> Father </a:t>
            </a:r>
            <a:r>
              <a:rPr lang="en-US" sz="1800" dirty="0"/>
              <a:t>Sky</a:t>
            </a:r>
          </a:p>
          <a:p>
            <a:pPr marL="0" indent="0">
              <a:buNone/>
            </a:pPr>
            <a:endParaRPr lang="en-US" sz="1800" dirty="0"/>
          </a:p>
          <a:p>
            <a:pPr marL="0" indent="0">
              <a:buNone/>
            </a:pPr>
            <a:r>
              <a:rPr lang="en-US" sz="1800" dirty="0"/>
              <a:t>according to Hesiod’s </a:t>
            </a:r>
            <a:r>
              <a:rPr lang="en-US" sz="1800" dirty="0" err="1" smtClean="0"/>
              <a:t>Theogony</a:t>
            </a:r>
            <a:r>
              <a:rPr lang="en-US" sz="1800" dirty="0" smtClean="0"/>
              <a:t>, Gaia </a:t>
            </a:r>
            <a:r>
              <a:rPr lang="en-US" sz="1800" dirty="0"/>
              <a:t>born of Chaos, </a:t>
            </a:r>
            <a:r>
              <a:rPr lang="en-US" sz="1800" dirty="0" smtClean="0"/>
              <a:t>creates Uranus as </a:t>
            </a:r>
            <a:r>
              <a:rPr lang="en-US" sz="1800" dirty="0"/>
              <a:t>her husband</a:t>
            </a:r>
          </a:p>
          <a:p>
            <a:pPr marL="0" indent="0">
              <a:buNone/>
            </a:pPr>
            <a:endParaRPr lang="en-US" sz="1800" dirty="0"/>
          </a:p>
          <a:p>
            <a:pPr marL="0" indent="0">
              <a:buNone/>
            </a:pPr>
            <a:r>
              <a:rPr lang="en-US" sz="1800" dirty="0"/>
              <a:t>They give birth to twelve Titans.</a:t>
            </a:r>
          </a:p>
          <a:p>
            <a:pPr marL="0" indent="0">
              <a:buNone/>
            </a:pPr>
            <a:endParaRPr lang="en-US" sz="1800" dirty="0"/>
          </a:p>
          <a:p>
            <a:pPr marL="0" indent="0">
              <a:buNone/>
            </a:pPr>
            <a:r>
              <a:rPr lang="en-US" sz="1800" dirty="0"/>
              <a:t>their youngest son, Cronus, </a:t>
            </a:r>
            <a:r>
              <a:rPr lang="en-US" sz="1800" dirty="0" smtClean="0"/>
              <a:t>becomes </a:t>
            </a:r>
            <a:r>
              <a:rPr lang="en-US" sz="1800" dirty="0"/>
              <a:t>his father’s </a:t>
            </a:r>
            <a:r>
              <a:rPr lang="en-US" sz="1800" dirty="0" smtClean="0"/>
              <a:t>rival, eventually </a:t>
            </a:r>
            <a:r>
              <a:rPr lang="en-US" sz="1800" dirty="0"/>
              <a:t>castrates him </a:t>
            </a:r>
          </a:p>
          <a:p>
            <a:pPr marL="0" indent="0">
              <a:buNone/>
            </a:pPr>
            <a:endParaRPr lang="en-US" sz="1800" dirty="0"/>
          </a:p>
          <a:p>
            <a:pPr marL="0" indent="0">
              <a:buNone/>
            </a:pPr>
            <a:r>
              <a:rPr lang="en-US" sz="1800" dirty="0"/>
              <a:t>blood and semen from </a:t>
            </a:r>
            <a:r>
              <a:rPr lang="en-US" sz="1800" dirty="0" smtClean="0"/>
              <a:t>castration form </a:t>
            </a:r>
            <a:r>
              <a:rPr lang="en-US" sz="1800" dirty="0"/>
              <a:t>Furies and Giants</a:t>
            </a:r>
          </a:p>
        </p:txBody>
      </p:sp>
      <p:pic>
        <p:nvPicPr>
          <p:cNvPr id="2050" name="Picture 2" descr="2nd century AD mosaic, Glyptothek, Munich." title="mosaic of the gods Aion and Tellus, in an alternative creation stor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1676400"/>
            <a:ext cx="3423189" cy="31452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12255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err="1" smtClean="0"/>
              <a:t>Cronos</a:t>
            </a:r>
            <a:r>
              <a:rPr lang="en-US" sz="4000" dirty="0" smtClean="0"/>
              <a:t> </a:t>
            </a:r>
            <a:r>
              <a:rPr lang="el-GR" sz="4000" dirty="0">
                <a:latin typeface="Palatino Linotype" panose="02040502050505030304" pitchFamily="18" charset="0"/>
              </a:rPr>
              <a:t>Κρόνος</a:t>
            </a:r>
            <a:r>
              <a:rPr lang="el-GR" sz="4000" dirty="0"/>
              <a:t> </a:t>
            </a:r>
            <a:r>
              <a:rPr lang="en-US" sz="4000" dirty="0" smtClean="0"/>
              <a:t> and Rhea </a:t>
            </a:r>
            <a:r>
              <a:rPr lang="el-GR" sz="4000" dirty="0">
                <a:latin typeface="Palatino Linotype" panose="02040502050505030304" pitchFamily="18" charset="0"/>
              </a:rPr>
              <a:t>Ῥέα</a:t>
            </a:r>
            <a:endParaRPr lang="en-US" sz="4000" dirty="0">
              <a:latin typeface="Palatino Linotype" panose="02040502050505030304" pitchFamily="18" charset="0"/>
            </a:endParaRPr>
          </a:p>
        </p:txBody>
      </p:sp>
      <p:pic>
        <p:nvPicPr>
          <p:cNvPr id="3074" name="Picture 2" descr="Museo del Prado, Madrid&#10;" title="Painting of Saturn (Cronus) eating his own children, by Goya"/>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19200" y="457200"/>
            <a:ext cx="2021654" cy="29260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609600" y="3592286"/>
            <a:ext cx="8001000"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err="1"/>
              <a:t>Cronos</a:t>
            </a:r>
            <a:r>
              <a:rPr lang="en-US" sz="1600" dirty="0"/>
              <a:t> doesn’t want to repeat mistakes of </a:t>
            </a:r>
            <a:r>
              <a:rPr lang="en-US" sz="1600" dirty="0" smtClean="0"/>
              <a:t>father and thus </a:t>
            </a:r>
            <a:r>
              <a:rPr lang="en-US" sz="1600" dirty="0"/>
              <a:t>eats his own children</a:t>
            </a:r>
          </a:p>
          <a:p>
            <a:pPr marL="285750" indent="-285750">
              <a:buFont typeface="Arial" panose="020B0604020202020204" pitchFamily="34" charset="0"/>
              <a:buChar char="•"/>
            </a:pPr>
            <a:r>
              <a:rPr lang="en-US" sz="1600" dirty="0"/>
              <a:t>Rhea saves the youngest of them (Zeus), feeds her husband a stone instead</a:t>
            </a:r>
          </a:p>
          <a:p>
            <a:pPr marL="285750" indent="-285750">
              <a:buFont typeface="Arial" panose="020B0604020202020204" pitchFamily="34" charset="0"/>
              <a:buChar char="•"/>
            </a:pPr>
            <a:r>
              <a:rPr lang="en-US" sz="1600" dirty="0" smtClean="0"/>
              <a:t>Boy </a:t>
            </a:r>
            <a:r>
              <a:rPr lang="en-US" sz="1600" dirty="0"/>
              <a:t>Zeus taken off to Crete, the </a:t>
            </a:r>
            <a:r>
              <a:rPr lang="en-US" sz="1600" dirty="0" err="1"/>
              <a:t>Corybantes</a:t>
            </a:r>
            <a:r>
              <a:rPr lang="en-US" sz="1600" dirty="0"/>
              <a:t> sing and dance </a:t>
            </a:r>
            <a:r>
              <a:rPr lang="en-US" sz="1600" dirty="0" smtClean="0"/>
              <a:t>when he </a:t>
            </a:r>
            <a:r>
              <a:rPr lang="en-US" sz="1600" dirty="0"/>
              <a:t>cries so his </a:t>
            </a:r>
            <a:r>
              <a:rPr lang="en-US" sz="1600" dirty="0" smtClean="0"/>
              <a:t>father won’t </a:t>
            </a:r>
            <a:r>
              <a:rPr lang="en-US" sz="1600" dirty="0"/>
              <a:t>hear him</a:t>
            </a:r>
          </a:p>
          <a:p>
            <a:pPr marL="285750" indent="-285750">
              <a:buFont typeface="Arial" panose="020B0604020202020204" pitchFamily="34" charset="0"/>
              <a:buChar char="•"/>
            </a:pPr>
            <a:r>
              <a:rPr lang="en-US" sz="1600" dirty="0" smtClean="0"/>
              <a:t>Zeus returns </a:t>
            </a:r>
            <a:r>
              <a:rPr lang="en-US" sz="1600" dirty="0"/>
              <a:t>and rescues his brothers and sisters</a:t>
            </a:r>
          </a:p>
          <a:p>
            <a:pPr marL="285750" indent="-285750">
              <a:buFont typeface="Arial" panose="020B0604020202020204" pitchFamily="34" charset="0"/>
              <a:buChar char="•"/>
            </a:pPr>
            <a:r>
              <a:rPr lang="en-US" sz="1600" dirty="0"/>
              <a:t>Rhea associated with the Great Mother goddess (Cybele), worshipped by ecstatic dancers</a:t>
            </a:r>
          </a:p>
        </p:txBody>
      </p:sp>
      <p:pic>
        <p:nvPicPr>
          <p:cNvPr id="3" name="Picture 2" descr="Getty Museum, Los Angeles" title="statue of Magna Mater"/>
          <p:cNvPicPr>
            <a:picLocks noChangeAspect="1"/>
          </p:cNvPicPr>
          <p:nvPr/>
        </p:nvPicPr>
        <p:blipFill>
          <a:blip r:embed="rId3"/>
          <a:stretch>
            <a:fillRect/>
          </a:stretch>
        </p:blipFill>
        <p:spPr>
          <a:xfrm>
            <a:off x="5105399" y="457200"/>
            <a:ext cx="1907941" cy="2926080"/>
          </a:xfrm>
          <a:prstGeom prst="rect">
            <a:avLst/>
          </a:prstGeom>
        </p:spPr>
      </p:pic>
    </p:spTree>
    <p:extLst>
      <p:ext uri="{BB962C8B-B14F-4D97-AF65-F5344CB8AC3E}">
        <p14:creationId xmlns:p14="http://schemas.microsoft.com/office/powerpoint/2010/main" val="3158649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200" dirty="0" smtClean="0"/>
              <a:t>One more generation of gods?</a:t>
            </a:r>
            <a:endParaRPr lang="en-US" sz="4200" dirty="0"/>
          </a:p>
        </p:txBody>
      </p:sp>
      <p:sp>
        <p:nvSpPr>
          <p:cNvPr id="3" name="Content Placeholder 2"/>
          <p:cNvSpPr>
            <a:spLocks noGrp="1"/>
          </p:cNvSpPr>
          <p:nvPr>
            <p:ph idx="1"/>
          </p:nvPr>
        </p:nvSpPr>
        <p:spPr>
          <a:xfrm>
            <a:off x="762000" y="1143000"/>
            <a:ext cx="3886200" cy="3730906"/>
          </a:xfrm>
        </p:spPr>
        <p:txBody>
          <a:bodyPr>
            <a:normAutofit/>
          </a:bodyPr>
          <a:lstStyle/>
          <a:p>
            <a:pPr marL="0" indent="0">
              <a:buNone/>
            </a:pPr>
            <a:r>
              <a:rPr lang="en-US" sz="1800" dirty="0"/>
              <a:t>We hear rumors of a story that the minor goddess Thetis was wooed by Zeus and his brother Poseidon, but then they heard a prophecy that she would bear a son greater than her father.</a:t>
            </a:r>
          </a:p>
          <a:p>
            <a:pPr marL="0" indent="0">
              <a:buNone/>
            </a:pPr>
            <a:r>
              <a:rPr lang="en-US" sz="1800" dirty="0"/>
              <a:t>Their response? Marry her off to a mortal man, Peleus. </a:t>
            </a:r>
          </a:p>
          <a:p>
            <a:pPr marL="0" indent="0">
              <a:buNone/>
            </a:pPr>
            <a:r>
              <a:rPr lang="en-US" sz="1800" dirty="0"/>
              <a:t>The son of Peleus and Thetis will be Achilles, hero of the </a:t>
            </a:r>
            <a:r>
              <a:rPr lang="en-US" sz="1800" i="1" dirty="0"/>
              <a:t>Iliad</a:t>
            </a:r>
            <a:r>
              <a:rPr lang="en-US" sz="1800" dirty="0"/>
              <a:t>.</a:t>
            </a:r>
          </a:p>
        </p:txBody>
      </p:sp>
      <p:pic>
        <p:nvPicPr>
          <p:cNvPr id="4098" name="Picture 2" descr="Abraham Blomaert, Royal Picture Gallery Mauritshuis, The Hague, Netherlands" title="Painting of &quot;The feast of the gods at the wedding of Peleus and Thetis&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1722" y="1143000"/>
            <a:ext cx="3157878" cy="37309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4681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200" dirty="0" smtClean="0"/>
              <a:t>The early generations of gods</a:t>
            </a:r>
            <a:endParaRPr lang="en-US" sz="4200" dirty="0"/>
          </a:p>
        </p:txBody>
      </p:sp>
      <p:sp>
        <p:nvSpPr>
          <p:cNvPr id="3" name="Content Placeholder 2"/>
          <p:cNvSpPr>
            <a:spLocks noGrp="1"/>
          </p:cNvSpPr>
          <p:nvPr>
            <p:ph idx="1"/>
          </p:nvPr>
        </p:nvSpPr>
        <p:spPr>
          <a:xfrm>
            <a:off x="762000" y="1143000"/>
            <a:ext cx="4953000" cy="3962400"/>
          </a:xfrm>
        </p:spPr>
        <p:txBody>
          <a:bodyPr>
            <a:normAutofit/>
          </a:bodyPr>
          <a:lstStyle/>
          <a:p>
            <a:pPr marL="0" indent="0">
              <a:buNone/>
            </a:pPr>
            <a:r>
              <a:rPr lang="en-US" sz="1800" dirty="0"/>
              <a:t>Cybele/Rhea/the Great Mother aside, none of the gods I’ve mentioned above are particularly important in practice</a:t>
            </a:r>
            <a:r>
              <a:rPr lang="en-US" sz="1800" dirty="0" smtClean="0"/>
              <a:t>.</a:t>
            </a:r>
          </a:p>
          <a:p>
            <a:pPr marL="0" indent="0">
              <a:buNone/>
            </a:pPr>
            <a:endParaRPr lang="en-US" sz="1800" dirty="0"/>
          </a:p>
          <a:p>
            <a:pPr marL="0" indent="0">
              <a:buNone/>
            </a:pPr>
            <a:r>
              <a:rPr lang="en-US" sz="1800" dirty="0"/>
              <a:t>Few temples</a:t>
            </a:r>
          </a:p>
          <a:p>
            <a:pPr marL="0" indent="0">
              <a:buNone/>
            </a:pPr>
            <a:r>
              <a:rPr lang="en-US" sz="1800" dirty="0"/>
              <a:t>Few rituals</a:t>
            </a:r>
          </a:p>
          <a:p>
            <a:pPr marL="0" indent="0">
              <a:buNone/>
            </a:pPr>
            <a:r>
              <a:rPr lang="en-US" sz="1800" dirty="0"/>
              <a:t>Few myths other than these </a:t>
            </a:r>
            <a:r>
              <a:rPr lang="en-US" sz="1800" dirty="0" err="1"/>
              <a:t>geneaological</a:t>
            </a:r>
            <a:r>
              <a:rPr lang="en-US" sz="1800" dirty="0"/>
              <a:t> </a:t>
            </a:r>
            <a:r>
              <a:rPr lang="en-US" sz="1800" dirty="0" smtClean="0"/>
              <a:t>ones</a:t>
            </a:r>
          </a:p>
          <a:p>
            <a:pPr marL="0" indent="0">
              <a:buNone/>
            </a:pPr>
            <a:endParaRPr lang="en-US" sz="1800" dirty="0"/>
          </a:p>
          <a:p>
            <a:pPr marL="0" indent="0">
              <a:buNone/>
            </a:pPr>
            <a:r>
              <a:rPr lang="en-US" sz="1800" dirty="0"/>
              <a:t>It’s with the generation of Zeus and his siblings (and the generation after him, that we get to the gods that matter…</a:t>
            </a:r>
          </a:p>
        </p:txBody>
      </p:sp>
      <p:pic>
        <p:nvPicPr>
          <p:cNvPr id="5122" name="Picture 2" descr="Pushkar, Rajasthan, India" title="Temple of the Hindu god Brahm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3600" y="1371600"/>
            <a:ext cx="2381250" cy="3333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2017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Zeus </a:t>
            </a:r>
            <a:r>
              <a:rPr lang="en-US" sz="4000" dirty="0" err="1">
                <a:latin typeface="Palatino Linotype" panose="02040502050505030304" pitchFamily="18" charset="0"/>
              </a:rPr>
              <a:t>Ζεύς</a:t>
            </a:r>
            <a:r>
              <a:rPr lang="en-US" sz="4000" dirty="0"/>
              <a:t> </a:t>
            </a:r>
            <a:r>
              <a:rPr lang="en-US" sz="4000" dirty="0" smtClean="0"/>
              <a:t>(Roman Jupiter, Jove)</a:t>
            </a:r>
            <a:endParaRPr lang="en-US" sz="4000" dirty="0"/>
          </a:p>
        </p:txBody>
      </p:sp>
      <p:sp>
        <p:nvSpPr>
          <p:cNvPr id="3" name="Content Placeholder 2"/>
          <p:cNvSpPr>
            <a:spLocks noGrp="1"/>
          </p:cNvSpPr>
          <p:nvPr>
            <p:ph idx="1"/>
          </p:nvPr>
        </p:nvSpPr>
        <p:spPr>
          <a:xfrm>
            <a:off x="762000" y="1143000"/>
            <a:ext cx="4953000" cy="3962400"/>
          </a:xfrm>
        </p:spPr>
        <p:txBody>
          <a:bodyPr>
            <a:normAutofit/>
          </a:bodyPr>
          <a:lstStyle/>
          <a:p>
            <a:pPr marL="0" indent="0">
              <a:buNone/>
            </a:pPr>
            <a:r>
              <a:rPr lang="en-US" sz="1800" dirty="0"/>
              <a:t>Son of </a:t>
            </a:r>
            <a:r>
              <a:rPr lang="en-US" sz="1800" dirty="0" err="1"/>
              <a:t>Cronos</a:t>
            </a:r>
            <a:r>
              <a:rPr lang="en-US" sz="1800" dirty="0"/>
              <a:t> and Rhea</a:t>
            </a:r>
          </a:p>
          <a:p>
            <a:pPr marL="0" indent="0">
              <a:buNone/>
            </a:pPr>
            <a:r>
              <a:rPr lang="en-US" sz="1800" dirty="0"/>
              <a:t>King of the Gods</a:t>
            </a:r>
          </a:p>
          <a:p>
            <a:pPr marL="0" indent="0">
              <a:buNone/>
            </a:pPr>
            <a:r>
              <a:rPr lang="en-US" sz="1800" dirty="0"/>
              <a:t>Father of Heroes and Gods</a:t>
            </a:r>
          </a:p>
          <a:p>
            <a:pPr marL="0" indent="0">
              <a:buNone/>
            </a:pPr>
            <a:r>
              <a:rPr lang="en-US" sz="1800" dirty="0"/>
              <a:t>God of clouds, thunder, </a:t>
            </a:r>
            <a:r>
              <a:rPr lang="en-US" sz="1800" dirty="0" smtClean="0"/>
              <a:t>lightning </a:t>
            </a:r>
            <a:r>
              <a:rPr lang="en-US" sz="1800" dirty="0"/>
              <a:t>and rain</a:t>
            </a:r>
          </a:p>
          <a:p>
            <a:pPr marL="0" indent="0">
              <a:buNone/>
            </a:pPr>
            <a:r>
              <a:rPr lang="en-US" sz="1800" dirty="0"/>
              <a:t>God of oaths and councils</a:t>
            </a:r>
          </a:p>
          <a:p>
            <a:pPr marL="0" indent="0">
              <a:buNone/>
            </a:pPr>
            <a:r>
              <a:rPr lang="en-US" sz="1800" dirty="0"/>
              <a:t>God of Victory and Justice</a:t>
            </a:r>
          </a:p>
          <a:p>
            <a:pPr marL="0" indent="0">
              <a:buNone/>
            </a:pPr>
            <a:r>
              <a:rPr lang="en-US" sz="1800" dirty="0"/>
              <a:t>God of hosts and guests</a:t>
            </a:r>
          </a:p>
          <a:p>
            <a:pPr marL="0" indent="0">
              <a:buNone/>
            </a:pPr>
            <a:endParaRPr lang="en-US" sz="1800" dirty="0"/>
          </a:p>
          <a:p>
            <a:pPr marL="0" indent="0">
              <a:buNone/>
            </a:pPr>
            <a:endParaRPr lang="en-US" sz="1800" dirty="0"/>
          </a:p>
          <a:p>
            <a:pPr marL="0" indent="0">
              <a:buNone/>
            </a:pPr>
            <a:r>
              <a:rPr lang="en-US" sz="1800" dirty="0"/>
              <a:t>Worshipped </a:t>
            </a:r>
            <a:r>
              <a:rPr lang="en-US" sz="1800" dirty="0" smtClean="0"/>
              <a:t>everywhere, especially </a:t>
            </a:r>
            <a:r>
              <a:rPr lang="en-US" sz="1800" dirty="0"/>
              <a:t>Olympia (</a:t>
            </a:r>
            <a:r>
              <a:rPr lang="en-US" sz="1800" dirty="0" smtClean="0"/>
              <a:t>games) and </a:t>
            </a:r>
            <a:r>
              <a:rPr lang="en-US" sz="1800" dirty="0"/>
              <a:t>Dodona (oracle)</a:t>
            </a:r>
          </a:p>
        </p:txBody>
      </p:sp>
      <p:pic>
        <p:nvPicPr>
          <p:cNvPr id="6146" name="Picture 2" descr="National Archaeological Museum, Athens&#10;" title="bronze statue of Zeus (or possibly Poseid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91200" y="1219200"/>
            <a:ext cx="2929558" cy="3831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9186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Poseidon </a:t>
            </a:r>
            <a:r>
              <a:rPr lang="el-GR" sz="3200" dirty="0">
                <a:latin typeface="Palatino Linotype" panose="02040502050505030304" pitchFamily="18" charset="0"/>
              </a:rPr>
              <a:t>Ποσειδῶν </a:t>
            </a:r>
            <a:r>
              <a:rPr lang="en-US" sz="3200" dirty="0" smtClean="0"/>
              <a:t>(Roman Neptune)</a:t>
            </a:r>
            <a:endParaRPr lang="en-US" sz="3200" dirty="0"/>
          </a:p>
        </p:txBody>
      </p:sp>
      <p:sp>
        <p:nvSpPr>
          <p:cNvPr id="3" name="Content Placeholder 2"/>
          <p:cNvSpPr>
            <a:spLocks noGrp="1"/>
          </p:cNvSpPr>
          <p:nvPr>
            <p:ph idx="1"/>
          </p:nvPr>
        </p:nvSpPr>
        <p:spPr>
          <a:xfrm>
            <a:off x="762000" y="1143000"/>
            <a:ext cx="4953000" cy="3962400"/>
          </a:xfrm>
        </p:spPr>
        <p:txBody>
          <a:bodyPr>
            <a:normAutofit/>
          </a:bodyPr>
          <a:lstStyle/>
          <a:p>
            <a:pPr marL="0" indent="0">
              <a:buNone/>
            </a:pPr>
            <a:r>
              <a:rPr lang="en-US" sz="1800" dirty="0"/>
              <a:t>Brother of Zeus (and Hera)</a:t>
            </a:r>
          </a:p>
          <a:p>
            <a:pPr marL="0" indent="0">
              <a:buNone/>
            </a:pPr>
            <a:endParaRPr lang="en-US" sz="1800" dirty="0"/>
          </a:p>
          <a:p>
            <a:pPr marL="0" indent="0">
              <a:buNone/>
            </a:pPr>
            <a:r>
              <a:rPr lang="en-US" sz="1800" dirty="0"/>
              <a:t>God of the Sea (fishermen),</a:t>
            </a:r>
          </a:p>
          <a:p>
            <a:pPr marL="0" indent="0">
              <a:buNone/>
            </a:pPr>
            <a:r>
              <a:rPr lang="en-US" sz="1800" dirty="0"/>
              <a:t>Earthquakes, horses, bulls</a:t>
            </a:r>
          </a:p>
          <a:p>
            <a:pPr marL="0" indent="0">
              <a:buNone/>
            </a:pPr>
            <a:endParaRPr lang="en-US" sz="1800" dirty="0"/>
          </a:p>
          <a:p>
            <a:pPr marL="0" indent="0">
              <a:buNone/>
            </a:pPr>
            <a:r>
              <a:rPr lang="en-US" sz="1800" dirty="0"/>
              <a:t>Divides the universe with his brothers Zeus (heavens) and Hades (underworld)</a:t>
            </a:r>
          </a:p>
          <a:p>
            <a:pPr marL="0" indent="0">
              <a:buNone/>
            </a:pPr>
            <a:endParaRPr lang="en-US" sz="1800" dirty="0"/>
          </a:p>
          <a:p>
            <a:pPr marL="0" indent="0">
              <a:buNone/>
            </a:pPr>
            <a:r>
              <a:rPr lang="en-US" sz="1800" dirty="0"/>
              <a:t>Archenemy of Odysseus, </a:t>
            </a:r>
            <a:r>
              <a:rPr lang="en-US" sz="1800" dirty="0" smtClean="0"/>
              <a:t> hero </a:t>
            </a:r>
            <a:r>
              <a:rPr lang="en-US" sz="1800" dirty="0"/>
              <a:t>of the </a:t>
            </a:r>
            <a:r>
              <a:rPr lang="en-US" sz="1800" dirty="0" smtClean="0"/>
              <a:t>Odyssey</a:t>
            </a:r>
            <a:endParaRPr lang="en-US" sz="1800" dirty="0"/>
          </a:p>
        </p:txBody>
      </p:sp>
      <p:pic>
        <p:nvPicPr>
          <p:cNvPr id="7170" name="Picture 2" descr="recovered from the island of Milos, 2nd century BC. Now in the National Archaeological Museum, Athens" title="statue of Poseid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62600" y="990600"/>
            <a:ext cx="2746731"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051037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0.0&quot;&gt;&lt;object type=&quot;1&quot; unique_id=&quot;10001&quot;&gt;&lt;object type=&quot;2&quot; unique_id=&quot;10002&quot;&gt;&lt;object type=&quot;3&quot; unique_id=&quot;10003&quot;&gt;&lt;property id=&quot;20148&quot; value=&quot;5&quot;/&gt;&lt;property id=&quot;20300&quot; value=&quot;Slide 1 - &amp;quot;CLAS 220:  Introduction to Classical Mythology&amp;quot;&quot;/&gt;&lt;property id=&quot;20307&quot; value=&quot;256&quot;/&gt;&lt;/object&gt;&lt;object type=&quot;3&quot; unique_id=&quot;10004&quot;&gt;&lt;property id=&quot;20148&quot; value=&quot;5&quot;/&gt;&lt;property id=&quot;20300&quot; value=&quot;Slide 2 - &amp;quot;Polytheism vs. Monotheism&amp;quot;&quot;/&gt;&lt;property id=&quot;20307&quot; value=&quot;257&quot;/&gt;&lt;/object&gt;&lt;object type=&quot;3&quot; unique_id=&quot;10005&quot;&gt;&lt;property id=&quot;20148&quot; value=&quot;5&quot;/&gt;&lt;property id=&quot;20300&quot; value=&quot;Slide 3 - &amp;quot;In the beginning…&amp;quot;&quot;/&gt;&lt;property id=&quot;20307&quot; value=&quot;258&quot;/&gt;&lt;/object&gt;&lt;object type=&quot;3&quot; unique_id=&quot;10006&quot;&gt;&lt;property id=&quot;20148&quot; value=&quot;5&quot;/&gt;&lt;property id=&quot;20300&quot; value=&quot;Slide 4 - &amp;quot;Gaia Γαῖα and Uranus Οὐρανός&amp;quot;&quot;/&gt;&lt;property id=&quot;20307&quot; value=&quot;259&quot;/&gt;&lt;/object&gt;&lt;object type=&quot;3&quot; unique_id=&quot;10007&quot;&gt;&lt;property id=&quot;20148&quot; value=&quot;5&quot;/&gt;&lt;property id=&quot;20300&quot; value=&quot;Slide 5 - &amp;quot;Cronos Κρόνος  and Rhea Ῥέα&amp;quot;&quot;/&gt;&lt;property id=&quot;20307&quot; value=&quot;260&quot;/&gt;&lt;/object&gt;&lt;object type=&quot;3&quot; unique_id=&quot;10008&quot;&gt;&lt;property id=&quot;20148&quot; value=&quot;5&quot;/&gt;&lt;property id=&quot;20300&quot; value=&quot;Slide 6 - &amp;quot;One more generation of gods?&amp;quot;&quot;/&gt;&lt;property id=&quot;20307&quot; value=&quot;261&quot;/&gt;&lt;/object&gt;&lt;object type=&quot;3&quot; unique_id=&quot;10009&quot;&gt;&lt;property id=&quot;20148&quot; value=&quot;5&quot;/&gt;&lt;property id=&quot;20300&quot; value=&quot;Slide 7 - &amp;quot;The early generations of gods&amp;quot;&quot;/&gt;&lt;property id=&quot;20307&quot; value=&quot;262&quot;/&gt;&lt;/object&gt;&lt;object type=&quot;3&quot; unique_id=&quot;10010&quot;&gt;&lt;property id=&quot;20148&quot; value=&quot;5&quot;/&gt;&lt;property id=&quot;20300&quot; value=&quot;Slide 8 - &amp;quot;Zeus Ζεύς (Roman Jupiter, Jove)&amp;quot;&quot;/&gt;&lt;property id=&quot;20307&quot; value=&quot;263&quot;/&gt;&lt;/object&gt;&lt;object type=&quot;3&quot; unique_id=&quot;10011&quot;&gt;&lt;property id=&quot;20148&quot; value=&quot;5&quot;/&gt;&lt;property id=&quot;20300&quot; value=&quot;Slide 9 - &amp;quot;Poseidon Ποσειδῶν (Roman Neptune)&amp;quot;&quot;/&gt;&lt;property id=&quot;20307&quot; value=&quot;264&quot;/&gt;&lt;/object&gt;&lt;object type=&quot;3&quot; unique_id=&quot;10012&quot;&gt;&lt;property id=&quot;20148&quot; value=&quot;5&quot;/&gt;&lt;property id=&quot;20300&quot; value=&quot;Slide 10 - &amp;quot;Dionysus Διόνυσος (Roman Bacchus)&amp;quot;&quot;/&gt;&lt;property id=&quot;20307&quot; value=&quot;265&quot;/&gt;&lt;/object&gt;&lt;object type=&quot;3&quot; unique_id=&quot;10013&quot;&gt;&lt;property id=&quot;20148&quot; value=&quot;5&quot;/&gt;&lt;property id=&quot;20300&quot; value=&quot;Slide 11 - &amp;quot;Apollo Ἀπόλλων (Roman Apollo)&amp;quot;&quot;/&gt;&lt;property id=&quot;20307&quot; value=&quot;266&quot;/&gt;&lt;/object&gt;&lt;object type=&quot;3&quot; unique_id=&quot;10014&quot;&gt;&lt;property id=&quot;20148&quot; value=&quot;5&quot;/&gt;&lt;property id=&quot;20300&quot; value=&quot;Slide 12 - &amp;quot;Ares Ἄρης (Roman Mars)&amp;quot;&quot;/&gt;&lt;property id=&quot;20307&quot; value=&quot;267&quot;/&gt;&lt;/object&gt;&lt;object type=&quot;3&quot; unique_id=&quot;10015&quot;&gt;&lt;property id=&quot;20148&quot; value=&quot;5&quot;/&gt;&lt;property id=&quot;20300&quot; value=&quot;Slide 13 - &amp;quot;Hephaestus Ἥφαιστος (Roman Vulcan)&amp;quot;&quot;/&gt;&lt;property id=&quot;20307&quot; value=&quot;268&quot;/&gt;&lt;/object&gt;&lt;object type=&quot;3&quot; unique_id=&quot;10016&quot;&gt;&lt;property id=&quot;20148&quot; value=&quot;5&quot;/&gt;&lt;property id=&quot;20300&quot; value=&quot;Slide 14 - &amp;quot;Hermes Ἥφαιστος (Roman Mercury)&amp;quot;&quot;/&gt;&lt;property id=&quot;20307&quot; value=&quot;269&quot;/&gt;&lt;/object&gt;&lt;object type=&quot;3&quot; unique_id=&quot;10017&quot;&gt;&lt;property id=&quot;20148&quot; value=&quot;5&quot;/&gt;&lt;property id=&quot;20300&quot; value=&quot;Slide 15 - &amp;quot;Hades  Ἅιδης  (Roman Plutus)&amp;quot;&quot;/&gt;&lt;property id=&quot;20307&quot; value=&quot;270&quot;/&gt;&lt;/object&gt;&lt;object type=&quot;3&quot; unique_id=&quot;10018&quot;&gt;&lt;property id=&quot;20148&quot; value=&quot;5&quot;/&gt;&lt;property id=&quot;20300&quot; value=&quot;Slide 16 - &amp;quot;Homeric Hymns&amp;quot;&quot;/&gt;&lt;property id=&quot;20307&quot; value=&quot;271&quot;/&gt;&lt;/object&gt;&lt;object type=&quot;3&quot; unique_id=&quot;10019&quot;&gt;&lt;property id=&quot;20148&quot; value=&quot;5&quot;/&gt;&lt;property id=&quot;20300&quot; value=&quot;Slide 17 - &amp;quot;Homeric Hymn to Apollo&amp;quot;&quot;/&gt;&lt;property id=&quot;20307&quot; value=&quot;272&quot;/&gt;&lt;/object&gt;&lt;object type=&quot;3&quot; unique_id=&quot;10020&quot;&gt;&lt;property id=&quot;20148&quot; value=&quot;5&quot;/&gt;&lt;property id=&quot;20300&quot; value=&quot;Slide 18 - &amp;quot;Homeric Hymn to Apollo&amp;quot;&quot;/&gt;&lt;property id=&quot;20307&quot; value=&quot;273&quot;/&gt;&lt;/object&gt;&lt;object type=&quot;3&quot; unique_id=&quot;10021&quot;&gt;&lt;property id=&quot;20148&quot; value=&quot;5&quot;/&gt;&lt;property id=&quot;20300&quot; value=&quot;Slide 19 - &amp;quot;Homeric Hymn to Apollo&amp;quot;&quot;/&gt;&lt;property id=&quot;20307&quot; value=&quot;274&quot;/&gt;&lt;/object&gt;&lt;object type=&quot;3&quot; unique_id=&quot;10022&quot;&gt;&lt;property id=&quot;20148&quot; value=&quot;5&quot;/&gt;&lt;property id=&quot;20300&quot; value=&quot;Slide 20 - &amp;quot;Homeric Hymn to Apollo&amp;quot;&quot;/&gt;&lt;property id=&quot;20307&quot; value=&quot;275&quot;/&gt;&lt;/object&gt;&lt;object type=&quot;3&quot; unique_id=&quot;10023&quot;&gt;&lt;property id=&quot;20148&quot; value=&quot;5&quot;/&gt;&lt;property id=&quot;20300&quot; value=&quot;Slide 21 - &amp;quot;Homeric Hymn to Apollo&amp;quot;&quot;/&gt;&lt;property id=&quot;20307&quot; value=&quot;276&quot;/&gt;&lt;/object&gt;&lt;object type=&quot;3&quot; unique_id=&quot;10024&quot;&gt;&lt;property id=&quot;20148&quot; value=&quot;5&quot;/&gt;&lt;property id=&quot;20300&quot; value=&quot;Slide 22 - &amp;quot;Homeric Hymn to Hermes&amp;quot;&quot;/&gt;&lt;property id=&quot;20307&quot; value=&quot;277&quot;/&gt;&lt;/object&gt;&lt;object type=&quot;3&quot; unique_id=&quot;10025&quot;&gt;&lt;property id=&quot;20148&quot; value=&quot;5&quot;/&gt;&lt;property id=&quot;20300&quot; value=&quot;Slide 23 - &amp;quot;Homeric Hymn to Hermes:  The two songs of Hermes&amp;quot;&quot;/&gt;&lt;property id=&quot;20307&quot; value=&quot;278&quot;/&gt;&lt;/object&gt;&lt;object type=&quot;3&quot; unique_id=&quot;10026&quot;&gt;&lt;property id=&quot;20148&quot; value=&quot;5&quot;/&gt;&lt;property id=&quot;20300&quot; value=&quot;Slide 24 - &amp;quot;Homeric Hymn to Hermes:  True Lies&amp;quot;&quot;/&gt;&lt;property id=&quot;20307&quot; value=&quot;279&quot;/&gt;&lt;/object&gt;&lt;object type=&quot;3&quot; unique_id=&quot;10027&quot;&gt;&lt;property id=&quot;20148&quot; value=&quot;5&quot;/&gt;&lt;property id=&quot;20300&quot; value=&quot;Slide 25 - &amp;quot;Homeric Hymn to Dionysus&amp;quot;&quot;/&gt;&lt;property id=&quot;20307&quot; value=&quot;280&quot;/&gt;&lt;/object&gt;&lt;/object&gt;&lt;object type=&quot;8&quot; unique_id=&quot;10058&quot;&gt;&lt;/object&gt;&lt;/object&gt;&lt;/database&gt;"/>
  <p:tag name="SECTOMILLISECCONVERTED" val="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resentation1">
  <a:themeElements>
    <a:clrScheme name="Custom 1">
      <a:dk1>
        <a:sysClr val="windowText" lastClr="000000"/>
      </a:dk1>
      <a:lt1>
        <a:sysClr val="window" lastClr="FFFFFF"/>
      </a:lt1>
      <a:dk2>
        <a:srgbClr val="303030"/>
      </a:dk2>
      <a:lt2>
        <a:srgbClr val="DEDEE0"/>
      </a:lt2>
      <a:accent1>
        <a:srgbClr val="4D000B"/>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NewsPrint">
      <a:majorFont>
        <a:latin typeface="Impact"/>
        <a:ea typeface=""/>
        <a:cs typeface=""/>
        <a:font script="Jpan" typeface="HGP創英角ｺﾞｼｯｸUB"/>
        <a:font script="Hang" typeface="HY견고딕"/>
        <a:font script="Hans" typeface="微软雅黑"/>
        <a:font script="Hant" typeface="微軟正黑體"/>
        <a:font script="Arab" typeface="Tahoma"/>
        <a:font script="Hebr" typeface="To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Presentation1</Template>
  <TotalTime>364</TotalTime>
  <Words>2102</Words>
  <Application>Microsoft Office PowerPoint</Application>
  <PresentationFormat>On-screen Show (4:3)</PresentationFormat>
  <Paragraphs>271</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Impact</vt:lpstr>
      <vt:lpstr>Palatino Linotype</vt:lpstr>
      <vt:lpstr>Times New Roman</vt:lpstr>
      <vt:lpstr>Presentation1</vt:lpstr>
      <vt:lpstr>CLAS 220:  Introduction to Classical Mythology</vt:lpstr>
      <vt:lpstr>Polytheism vs. Monotheism</vt:lpstr>
      <vt:lpstr>In the beginning…</vt:lpstr>
      <vt:lpstr>Gaia Γαῖα and Uranus Οὐρανός</vt:lpstr>
      <vt:lpstr>Cronos Κρόνος  and Rhea Ῥέα</vt:lpstr>
      <vt:lpstr>One more generation of gods?</vt:lpstr>
      <vt:lpstr>The early generations of gods</vt:lpstr>
      <vt:lpstr>Zeus Ζεύς (Roman Jupiter, Jove)</vt:lpstr>
      <vt:lpstr>Poseidon Ποσειδῶν (Roman Neptune)</vt:lpstr>
      <vt:lpstr>Dionysus Διόνυσος (Roman Bacchus)</vt:lpstr>
      <vt:lpstr>Apollo Ἀπόλλων (Roman Apollo)</vt:lpstr>
      <vt:lpstr>Ares Ἄρης (Roman Mars)</vt:lpstr>
      <vt:lpstr>Hephaestus Ἥφαιστος (Roman Vulcan)</vt:lpstr>
      <vt:lpstr>Hermes Ἥφαιστος (Roman Mercury)</vt:lpstr>
      <vt:lpstr>Hades  Ἅιδης  (Roman Plutus)</vt:lpstr>
      <vt:lpstr>Homeric Hymns</vt:lpstr>
      <vt:lpstr>Homeric Hymn to Apollo</vt:lpstr>
      <vt:lpstr>Homeric Hymn to Apollo</vt:lpstr>
      <vt:lpstr>Homeric Hymn to Apollo</vt:lpstr>
      <vt:lpstr>Homeric Hymn to Apollo</vt:lpstr>
      <vt:lpstr>Homeric Hymn to Apollo</vt:lpstr>
      <vt:lpstr>Homeric Hymn to Hermes</vt:lpstr>
      <vt:lpstr>Homeric Hymn to Hermes:  The two songs of Hermes</vt:lpstr>
      <vt:lpstr>Homeric Hymn to Hermes:  True Lies</vt:lpstr>
      <vt:lpstr>Homeric Hymn to Dionysus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 220:  Introduction to Classical Mythology</dc:title>
  <dc:creator>Alexander Jamieson Beecroft</dc:creator>
  <cp:lastModifiedBy>Alexander Beecroft</cp:lastModifiedBy>
  <cp:revision>40</cp:revision>
  <dcterms:created xsi:type="dcterms:W3CDTF">2014-06-26T20:15:09Z</dcterms:created>
  <dcterms:modified xsi:type="dcterms:W3CDTF">2016-02-11T21:45:37Z</dcterms:modified>
</cp:coreProperties>
</file>

<file path=docProps/thumbnail.jpeg>
</file>